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6" r:id="rId3"/>
  </p:sldMasterIdLst>
  <p:notesMasterIdLst>
    <p:notesMasterId r:id="rId46"/>
  </p:notesMasterIdLst>
  <p:sldIdLst>
    <p:sldId id="359" r:id="rId4"/>
    <p:sldId id="326" r:id="rId5"/>
    <p:sldId id="258" r:id="rId6"/>
    <p:sldId id="327" r:id="rId7"/>
    <p:sldId id="328" r:id="rId8"/>
    <p:sldId id="331" r:id="rId9"/>
    <p:sldId id="360" r:id="rId10"/>
    <p:sldId id="267" r:id="rId11"/>
    <p:sldId id="362" r:id="rId12"/>
    <p:sldId id="361" r:id="rId13"/>
    <p:sldId id="364" r:id="rId14"/>
    <p:sldId id="363" r:id="rId15"/>
    <p:sldId id="342" r:id="rId16"/>
    <p:sldId id="344" r:id="rId17"/>
    <p:sldId id="345" r:id="rId18"/>
    <p:sldId id="273" r:id="rId19"/>
    <p:sldId id="270" r:id="rId20"/>
    <p:sldId id="275" r:id="rId21"/>
    <p:sldId id="365" r:id="rId22"/>
    <p:sldId id="277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12" r:id="rId32"/>
    <p:sldId id="313" r:id="rId33"/>
    <p:sldId id="304" r:id="rId34"/>
    <p:sldId id="305" r:id="rId35"/>
    <p:sldId id="318" r:id="rId36"/>
    <p:sldId id="260" r:id="rId37"/>
    <p:sldId id="321" r:id="rId38"/>
    <p:sldId id="322" r:id="rId39"/>
    <p:sldId id="323" r:id="rId40"/>
    <p:sldId id="324" r:id="rId41"/>
    <p:sldId id="358" r:id="rId42"/>
    <p:sldId id="357" r:id="rId43"/>
    <p:sldId id="356" r:id="rId44"/>
    <p:sldId id="256" r:id="rId45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800000"/>
    <a:srgbClr val="C06120"/>
    <a:srgbClr val="F8E3D1"/>
    <a:srgbClr val="E0CCC1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5" autoAdjust="0"/>
    <p:restoredTop sz="83436" autoAdjust="0"/>
  </p:normalViewPr>
  <p:slideViewPr>
    <p:cSldViewPr>
      <p:cViewPr varScale="1">
        <p:scale>
          <a:sx n="84" d="100"/>
          <a:sy n="84" d="100"/>
        </p:scale>
        <p:origin x="208" y="68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7T14:54:34.218" idx="1">
    <p:pos x="2617" y="603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BEE757DF-BD06-4240-9031-5079D7C28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E84248-457D-48DF-8341-56D42D978389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6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Publikum </a:t>
            </a:r>
            <a:r>
              <a:rPr lang="de-DE" dirty="0" err="1"/>
              <a:t>po</a:t>
            </a:r>
            <a:r>
              <a:rPr lang="cs-CZ" dirty="0"/>
              <a:t>žádám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si </a:t>
            </a:r>
            <a:r>
              <a:rPr lang="de-DE" dirty="0" err="1"/>
              <a:t>zav</a:t>
            </a:r>
            <a:r>
              <a:rPr lang="cs-CZ" dirty="0" err="1"/>
              <a:t>ř</a:t>
            </a:r>
            <a:r>
              <a:rPr lang="de-DE" dirty="0" err="1"/>
              <a:t>eli</a:t>
            </a:r>
            <a:r>
              <a:rPr lang="de-DE" dirty="0"/>
              <a:t> </a:t>
            </a:r>
            <a:r>
              <a:rPr lang="de-DE" dirty="0" err="1"/>
              <a:t>oči</a:t>
            </a:r>
            <a:r>
              <a:rPr lang="de-DE" dirty="0"/>
              <a:t> a </a:t>
            </a:r>
            <a:r>
              <a:rPr lang="cs-CZ" dirty="0"/>
              <a:t>zeptám se</a:t>
            </a:r>
            <a:r>
              <a:rPr lang="de-DE" dirty="0"/>
              <a:t>, </a:t>
            </a:r>
            <a:r>
              <a:rPr lang="cs-CZ" dirty="0"/>
              <a:t>c</a:t>
            </a:r>
            <a:r>
              <a:rPr lang="de-DE" dirty="0"/>
              <a:t>o </a:t>
            </a:r>
            <a:r>
              <a:rPr lang="de-DE" dirty="0" err="1"/>
              <a:t>vid</a:t>
            </a:r>
            <a:r>
              <a:rPr lang="cs-CZ" dirty="0" err="1"/>
              <a:t>í</a:t>
            </a:r>
            <a:r>
              <a:rPr lang="de-DE" dirty="0"/>
              <a:t>….</a:t>
            </a:r>
            <a:r>
              <a:rPr lang="de-DE" dirty="0" err="1"/>
              <a:t>ni</a:t>
            </a:r>
            <a:r>
              <a:rPr lang="cs-CZ" dirty="0"/>
              <a:t>c</a:t>
            </a:r>
            <a:r>
              <a:rPr lang="de-DE" dirty="0"/>
              <a:t>…</a:t>
            </a:r>
          </a:p>
          <a:p>
            <a:r>
              <a:rPr lang="de-DE" dirty="0" err="1"/>
              <a:t>Potom</a:t>
            </a:r>
            <a:r>
              <a:rPr lang="de-DE" dirty="0"/>
              <a:t> </a:t>
            </a:r>
            <a:r>
              <a:rPr lang="cs-CZ" dirty="0"/>
              <a:t>je</a:t>
            </a:r>
            <a:r>
              <a:rPr lang="de-DE" dirty="0"/>
              <a:t> </a:t>
            </a:r>
            <a:r>
              <a:rPr lang="de-DE" dirty="0" err="1"/>
              <a:t>pož</a:t>
            </a:r>
            <a:r>
              <a:rPr lang="cs-CZ" dirty="0" err="1"/>
              <a:t>ádám</a:t>
            </a:r>
            <a:r>
              <a:rPr lang="cs-CZ" dirty="0"/>
              <a:t>, </a:t>
            </a:r>
            <a:r>
              <a:rPr lang="de-DE" dirty="0" err="1"/>
              <a:t>aby</a:t>
            </a:r>
            <a:r>
              <a:rPr lang="de-DE" dirty="0"/>
              <a:t> si </a:t>
            </a:r>
            <a:r>
              <a:rPr lang="cs-CZ" dirty="0"/>
              <a:t>„zavřeli“</a:t>
            </a:r>
            <a:r>
              <a:rPr lang="de-DE" dirty="0"/>
              <a:t> </a:t>
            </a:r>
            <a:r>
              <a:rPr lang="de-DE" dirty="0" err="1"/>
              <a:t>uši</a:t>
            </a:r>
            <a:r>
              <a:rPr lang="de-DE" dirty="0"/>
              <a:t> …..</a:t>
            </a:r>
            <a:r>
              <a:rPr lang="de-DE" dirty="0" err="1"/>
              <a:t>to</a:t>
            </a:r>
            <a:r>
              <a:rPr lang="de-DE" dirty="0"/>
              <a:t> s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de-DE" dirty="0" err="1"/>
              <a:t>nedá</a:t>
            </a:r>
            <a:r>
              <a:rPr lang="de-DE" dirty="0"/>
              <a:t> …</a:t>
            </a:r>
            <a:r>
              <a:rPr lang="de-DE" dirty="0" err="1"/>
              <a:t>naš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de-DE" dirty="0" err="1"/>
              <a:t>té</a:t>
            </a:r>
            <a:r>
              <a:rPr lang="cs-CZ" dirty="0" err="1"/>
              <a:t>ma</a:t>
            </a:r>
            <a:r>
              <a:rPr lang="de-DE" dirty="0"/>
              <a:t> je: </a:t>
            </a:r>
            <a:r>
              <a:rPr lang="de-DE" dirty="0" err="1"/>
              <a:t>Uši</a:t>
            </a:r>
            <a:r>
              <a:rPr lang="cs-CZ" dirty="0"/>
              <a:t> jsou</a:t>
            </a:r>
            <a:r>
              <a:rPr lang="de-DE" dirty="0"/>
              <a:t> </a:t>
            </a:r>
            <a:r>
              <a:rPr lang="de-DE" dirty="0" err="1"/>
              <a:t>vždy</a:t>
            </a:r>
            <a:r>
              <a:rPr lang="de-DE" dirty="0"/>
              <a:t> </a:t>
            </a:r>
            <a:r>
              <a:rPr lang="cs-CZ" dirty="0"/>
              <a:t>na příjmu – </a:t>
            </a:r>
            <a:r>
              <a:rPr lang="cs-CZ" b="1" dirty="0"/>
              <a:t>vždy naslouchají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4184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6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Porucha sluchové pozornosti: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krátkodobě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nebo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během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delšího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časového období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možné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zaměřit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pozornosť na zvukové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události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Porucha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paměti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rozsah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paměti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zmenšená.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neukládají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nebo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ukládají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jen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krátkodobě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</a:p>
          <a:p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tímto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problémem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následovné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těžkosti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</a:t>
            </a:r>
          </a:p>
          <a:p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Reprodukovat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slabiky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přiměřeně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Slovní pokyny si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pamatují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jen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omezeně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problémy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psaním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diktátů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počítání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nazpaměť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 učení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nazpaměť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Když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udržené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paměti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dostatečně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dlouho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nemohou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být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dále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zpracované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To znamená, že ostatní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dílčí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funkce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mohou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fungovat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jen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omezeném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rozsahu.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Největší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nárůst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výkonnosti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mateřské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základní školy.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14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letech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vývoj sluchu z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většíj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časti ukončený. Úložná kapacita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slabik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čísel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rovná roku života mínus 1-2 položky.</a:t>
            </a:r>
          </a:p>
          <a:p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Porucha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sekvence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Počet sluchových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často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uvádí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správně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ale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správném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pořadí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Splnění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vícečetných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instrukcí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 jednom pokynu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téměř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nemožné. </a:t>
            </a:r>
            <a:r>
              <a:rPr lang="en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238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Porucha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selekce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Nazývá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kavárnový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efekt nebo párty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syndrom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Dochází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poruše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oddělování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ruchů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okolí od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užitečných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zvuků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(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zvuků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).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dospělí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těmito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obtížemi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problém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rozlišit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informačně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relevantní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od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okolního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hluku. To má zásadný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vliv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učení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škole. U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dospělých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dochází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snížení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 kvality života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návštěvě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divadla,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večírku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pod. V 5.-6.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letech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70% výkon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porozumění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slov (65dB) v hluku (60dB). Porucha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lokalizace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zvuku: Porucha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směrového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směrové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vliv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především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rozdíly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vnímání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obou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uší (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binaurání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).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dospělým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 narušeným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směrovým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slyšením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dlho trvá, než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rozpoznají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zdroj zvuku.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průběhu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prvního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roku života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zvyšuje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přesnost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určení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směru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zdroje zvuku.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Rozeznávání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b="0" dirty="0" err="1">
                <a:solidFill>
                  <a:srgbClr val="E8EAED"/>
                </a:solidFill>
                <a:effectLst/>
                <a:latin typeface="inherit"/>
              </a:rPr>
              <a:t>prostorového</a:t>
            </a:r>
            <a:r>
              <a:rPr lang="sk-SK" sz="1800" b="0" dirty="0">
                <a:solidFill>
                  <a:srgbClr val="E8EAED"/>
                </a:solidFill>
                <a:effectLst/>
                <a:latin typeface="inherit"/>
              </a:rPr>
              <a:t> vývoje </a:t>
            </a:r>
            <a:r>
              <a:rPr lang="sk-SK" sz="1800" b="0" dirty="0" err="1">
                <a:solidFill>
                  <a:srgbClr val="E8EAED"/>
                </a:solidFill>
                <a:effectLst/>
                <a:latin typeface="inherit"/>
              </a:rPr>
              <a:t>hlásek</a:t>
            </a:r>
            <a:r>
              <a:rPr lang="sk-SK" sz="1800" b="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je problematické až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předškolního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Narušení schopnosti sluchového časového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rozlišení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Časový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rozdíl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tedy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příchod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události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různých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časech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obou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uší,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může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rozlišit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velmi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krátkém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čase.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Když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však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dojde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poruše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těžké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rozlišit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zvuky,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potřeba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velmi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rychle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vnímat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například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/b/-/p/, /d/-/t/ a /g/-/k/. Osoby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těmito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obtížemi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problémy i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rozpoznáváním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rytmu. Porucha analýzy sluchu: Na jazykové úrovni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možné, aby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tito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jedinci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slyšeli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jednotlivá slova z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slabiky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slov a jednotlivé hlásky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slabik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Zhoršená je i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schopnost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určit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polohu hlásky (na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začátku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na konci).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Například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začíná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slovo „opice“?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hlásku slyšíš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začátku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uprostřed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nebo na konci?</a:t>
            </a:r>
            <a:endParaRPr lang="de-DE" sz="1800" dirty="0">
              <a:solidFill>
                <a:srgbClr val="E8EAED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Porucha syntézy sluchu: Je to porucha schopnosti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spojit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hlásky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slabik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slabiky do slov. Pro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tyto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těžké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čtení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pravopis. Z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přečteného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těžkosti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pochopit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význam. Z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důvodu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zvýšené námahy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soutředění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tyto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rychle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unavené a vyčerpané.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Přibližná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délka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osvojení si spisovného jazyka je asi 7 let. Porucha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doplňování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Někteří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jedinci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nerozumí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zcela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jiné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mluvící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osobě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To,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zazní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nemůže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být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poskládané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útržků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aby 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vytvořilo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smysluplnou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výpověď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Například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-o -od (zvukovod).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hlučném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prostředí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schopnost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doplňování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obzvlášť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důležitá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Vývoj: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dobře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vyvinutou slovní zásobou je možné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dopĺnit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počáteční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koncové hlásky už od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předškolního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nebo od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mladšího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škoního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Poruchy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centrálního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poruchy vývoje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Mezi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poruchami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poruchami vývoje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existuje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úzká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souvislost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Porucha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centrálního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často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příčinou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narušeného vývoje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Velkou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úlohu v tom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sehrávají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všechny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oblasti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Přesná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diagnóza umožňuje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zjistit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míry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ovlivněné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jednotlivé oblasti sluchového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zpracování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jak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ovlivněný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vývoj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</a:t>
            </a:r>
            <a:r>
              <a:rPr lang="en-SK" sz="2800" dirty="0">
                <a:effectLst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96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C2DB0385-8277-47CF-A04F-AC6485326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2FE69A-77CA-4846-877F-424618F92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1.: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hne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uká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 t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myslím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2.: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Lateralita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: Pos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ílení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spolupráce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obo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hemisfér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řičemž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by 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lo b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ýt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ideáln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ípad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o 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ěco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citliv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ější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pravé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ucho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protože 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je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římo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propojené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 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le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vou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hemisférou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a t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ím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pád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centr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ře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či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Tak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ovým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způsobem jde slyšená informace přímo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 opačném případě mohou vznikat obtíže s 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eho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z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ím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hlásky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slov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ch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de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itom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en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milisekundy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kt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rých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b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druhá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hláska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slyšená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ed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prv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3.: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Trénuje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diferencované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vním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ání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vše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díky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mu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klesá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nutnos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zvýšen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koncentr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ac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e.</a:t>
            </a: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780AF943-4048-4499-9B43-8EFFBEE60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4A430C9-BD27-4BFD-BB2B-528A759E6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 50t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ý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letech pracovali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dci,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mezi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nimi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ušn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l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ař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Dr.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Tomatis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na s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di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i u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mladých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lidí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kt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eří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li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problémy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sluch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a ani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zvláštnosti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chování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Z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vý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z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kumu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vz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šla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t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to 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ři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dostala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náz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 “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optimáln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ivka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slyšení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” nap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Frekvenci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200 Hz b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la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průměrně slyšená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úrovni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– 5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dB.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500 Hz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úrovni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10 dB at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Pod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pojm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 “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optimáln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”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rozum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me optimum 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porozum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eči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b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</a:b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2A39F8F-54B2-419A-A1B0-E01BC5739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D90C86C-DDEB-4B61-BE1D-6106E02DA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h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slyšení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je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zhruba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úrovni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0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dB.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Normáln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sluch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probíhá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rozsahu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zhruba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do 20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dB.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Lidé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normáln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sluch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začínaj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slyšet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0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až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20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dB.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mínusových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hodnotách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slyší lidé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kteří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maj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ve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mi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citlivý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sluch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ale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zároveň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maj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normosluch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slyší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až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od 20 do 40 dB,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mírnou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nedoslýchavos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Od 40 dB 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 hovoří 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nedoslýchavosti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střední až těžké.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b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</a:b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05396FD0-5BF4-4C69-827A-6C3EF9608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6DAF1FFE-AF30-4686-9FD9-5041B282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• </a:t>
            </a:r>
            <a:r>
              <a:rPr lang="de-DE" altLang="de-DE" dirty="0" err="1"/>
              <a:t>Chyby</a:t>
            </a:r>
            <a:r>
              <a:rPr lang="de-DE" altLang="de-DE" dirty="0"/>
              <a:t> na </a:t>
            </a:r>
            <a:r>
              <a:rPr lang="de-DE" altLang="de-DE" dirty="0" err="1"/>
              <a:t>obrázku</a:t>
            </a:r>
            <a:r>
              <a:rPr lang="de-DE" altLang="de-DE" dirty="0"/>
              <a:t>: </a:t>
            </a:r>
            <a:r>
              <a:rPr lang="de-DE" altLang="de-DE" dirty="0" err="1"/>
              <a:t>hlasitosti</a:t>
            </a:r>
            <a:r>
              <a:rPr lang="de-DE" altLang="de-DE" dirty="0"/>
              <a:t> </a:t>
            </a:r>
            <a:r>
              <a:rPr lang="cs-CZ" altLang="de-DE" dirty="0"/>
              <a:t>jsou</a:t>
            </a:r>
            <a:r>
              <a:rPr lang="de-DE" altLang="de-DE" dirty="0"/>
              <a:t> </a:t>
            </a:r>
            <a:r>
              <a:rPr lang="de-DE" altLang="de-DE" dirty="0" err="1"/>
              <a:t>zhruba</a:t>
            </a:r>
            <a:r>
              <a:rPr lang="de-DE" altLang="de-DE" dirty="0"/>
              <a:t> </a:t>
            </a:r>
            <a:r>
              <a:rPr lang="de-DE" altLang="de-DE" dirty="0" err="1"/>
              <a:t>správn</a:t>
            </a:r>
            <a:r>
              <a:rPr lang="cs-CZ" altLang="de-DE" dirty="0" err="1"/>
              <a:t>ě</a:t>
            </a:r>
            <a:r>
              <a:rPr lang="de-DE" altLang="de-DE" dirty="0"/>
              <a:t>, </a:t>
            </a:r>
            <a:r>
              <a:rPr lang="de-DE" altLang="de-DE" dirty="0" err="1"/>
              <a:t>výšky</a:t>
            </a:r>
            <a:r>
              <a:rPr lang="de-DE" altLang="de-DE" dirty="0"/>
              <a:t> </a:t>
            </a:r>
            <a:r>
              <a:rPr lang="de-DE" altLang="de-DE" dirty="0" err="1"/>
              <a:t>tón</a:t>
            </a:r>
            <a:r>
              <a:rPr lang="cs-CZ" altLang="de-DE" dirty="0" err="1"/>
              <a:t>ů</a:t>
            </a:r>
            <a:r>
              <a:rPr lang="cs-CZ" altLang="de-DE" dirty="0"/>
              <a:t> ne</a:t>
            </a:r>
            <a:r>
              <a:rPr lang="de-DE" altLang="de-DE" dirty="0"/>
              <a:t>. </a:t>
            </a:r>
            <a:r>
              <a:rPr lang="de-DE" altLang="de-DE" dirty="0" err="1"/>
              <a:t>Helikoptéra</a:t>
            </a:r>
            <a:r>
              <a:rPr lang="de-DE" altLang="de-DE" dirty="0"/>
              <a:t> </a:t>
            </a:r>
            <a:r>
              <a:rPr lang="de-DE" altLang="de-DE" dirty="0" err="1"/>
              <a:t>zn</a:t>
            </a:r>
            <a:r>
              <a:rPr lang="cs-CZ" altLang="de-DE" dirty="0" err="1"/>
              <a:t>í</a:t>
            </a:r>
            <a:r>
              <a:rPr lang="de-DE" altLang="de-DE" dirty="0"/>
              <a:t> </a:t>
            </a:r>
            <a:r>
              <a:rPr lang="cs-CZ" altLang="de-DE" dirty="0"/>
              <a:t>o hodně níž než</a:t>
            </a:r>
            <a:r>
              <a:rPr lang="de-DE" altLang="de-DE" dirty="0"/>
              <a:t> 8000 Hz, i </a:t>
            </a:r>
            <a:r>
              <a:rPr lang="cs-CZ" altLang="de-DE" dirty="0"/>
              <a:t>když</a:t>
            </a:r>
            <a:r>
              <a:rPr lang="de-DE" altLang="de-DE" dirty="0"/>
              <a:t> </a:t>
            </a:r>
            <a:r>
              <a:rPr lang="de-DE" altLang="de-DE" dirty="0" err="1"/>
              <a:t>hlasitos</a:t>
            </a:r>
            <a:r>
              <a:rPr lang="cs-CZ" altLang="de-DE" dirty="0"/>
              <a:t>t</a:t>
            </a:r>
            <a:r>
              <a:rPr lang="de-DE" altLang="de-DE" dirty="0"/>
              <a:t> </a:t>
            </a:r>
            <a:r>
              <a:rPr lang="de-DE" altLang="de-DE" dirty="0" err="1"/>
              <a:t>má</a:t>
            </a:r>
            <a:r>
              <a:rPr lang="de-DE" altLang="de-DE" dirty="0"/>
              <a:t> </a:t>
            </a:r>
            <a:r>
              <a:rPr lang="cs-CZ" altLang="de-DE" dirty="0"/>
              <a:t>opravdu velkou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Zdvojnásobením</a:t>
            </a:r>
            <a:r>
              <a:rPr lang="de-DE" dirty="0"/>
              <a:t> </a:t>
            </a:r>
            <a:r>
              <a:rPr lang="de-DE" dirty="0" err="1"/>
              <a:t>vzd</a:t>
            </a:r>
            <a:r>
              <a:rPr lang="cs-CZ" dirty="0"/>
              <a:t>á</a:t>
            </a:r>
            <a:r>
              <a:rPr lang="de-DE" dirty="0" err="1"/>
              <a:t>lenosti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de-DE" dirty="0" err="1"/>
              <a:t>klesá</a:t>
            </a:r>
            <a:r>
              <a:rPr lang="de-DE" dirty="0"/>
              <a:t> </a:t>
            </a:r>
            <a:r>
              <a:rPr lang="de-DE" dirty="0" err="1"/>
              <a:t>úroveň</a:t>
            </a:r>
            <a:r>
              <a:rPr lang="de-DE" dirty="0"/>
              <a:t> </a:t>
            </a:r>
            <a:r>
              <a:rPr lang="de-DE" dirty="0" err="1"/>
              <a:t>tlaku</a:t>
            </a:r>
            <a:r>
              <a:rPr lang="de-DE" dirty="0"/>
              <a:t> </a:t>
            </a:r>
            <a:r>
              <a:rPr lang="de-DE" dirty="0" err="1"/>
              <a:t>zvukov</a:t>
            </a:r>
            <a:r>
              <a:rPr lang="cs-CZ" dirty="0" err="1"/>
              <a:t>é</a:t>
            </a:r>
            <a:r>
              <a:rPr lang="de-DE" dirty="0"/>
              <a:t> </a:t>
            </a:r>
            <a:r>
              <a:rPr lang="de-DE" dirty="0" err="1"/>
              <a:t>vlny</a:t>
            </a:r>
            <a:r>
              <a:rPr lang="de-DE" dirty="0"/>
              <a:t> o 6dB.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Když </a:t>
            </a:r>
            <a:r>
              <a:rPr lang="de-DE" dirty="0" err="1"/>
              <a:t>učite</a:t>
            </a:r>
            <a:r>
              <a:rPr lang="cs-CZ" dirty="0"/>
              <a:t>l</a:t>
            </a:r>
            <a:r>
              <a:rPr lang="de-DE" dirty="0"/>
              <a:t> </a:t>
            </a:r>
            <a:r>
              <a:rPr lang="de-DE" dirty="0" err="1"/>
              <a:t>hovo</a:t>
            </a:r>
            <a:r>
              <a:rPr lang="cs-CZ" dirty="0"/>
              <a:t>ří </a:t>
            </a:r>
            <a:r>
              <a:rPr lang="de-DE" dirty="0" err="1"/>
              <a:t>hlasitos</a:t>
            </a:r>
            <a:r>
              <a:rPr lang="cs-CZ" dirty="0" err="1"/>
              <a:t>tí</a:t>
            </a:r>
            <a:r>
              <a:rPr lang="de-DE" dirty="0"/>
              <a:t>, </a:t>
            </a:r>
            <a:r>
              <a:rPr lang="de-DE" dirty="0" err="1"/>
              <a:t>kt</a:t>
            </a:r>
            <a:r>
              <a:rPr lang="cs-CZ" dirty="0"/>
              <a:t>e</a:t>
            </a:r>
            <a:r>
              <a:rPr lang="de-DE" dirty="0" err="1"/>
              <a:t>rá</a:t>
            </a:r>
            <a:r>
              <a:rPr lang="de-DE" dirty="0"/>
              <a:t> je jeden </a:t>
            </a:r>
            <a:r>
              <a:rPr lang="de-DE" dirty="0" err="1"/>
              <a:t>metr</a:t>
            </a:r>
            <a:r>
              <a:rPr lang="de-DE" dirty="0"/>
              <a:t> p</a:t>
            </a:r>
            <a:r>
              <a:rPr lang="cs-CZ" dirty="0" err="1"/>
              <a:t>ř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ním</a:t>
            </a:r>
            <a:r>
              <a:rPr lang="de-DE" dirty="0"/>
              <a:t> m</a:t>
            </a:r>
            <a:r>
              <a:rPr lang="cs-CZ" dirty="0" err="1"/>
              <a:t>ěři</a:t>
            </a:r>
            <a:r>
              <a:rPr lang="de-DE" dirty="0" err="1"/>
              <a:t>te</a:t>
            </a:r>
            <a:r>
              <a:rPr lang="cs-CZ" dirty="0"/>
              <a:t>l</a:t>
            </a:r>
            <a:r>
              <a:rPr lang="de-DE" dirty="0" err="1"/>
              <a:t>ná</a:t>
            </a:r>
            <a:r>
              <a:rPr lang="de-DE" dirty="0"/>
              <a:t> </a:t>
            </a:r>
            <a:r>
              <a:rPr lang="cs-CZ" dirty="0"/>
              <a:t>jako</a:t>
            </a:r>
            <a:r>
              <a:rPr lang="de-DE" dirty="0"/>
              <a:t> 70 dB, je v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de-DE" dirty="0" err="1"/>
              <a:t>vzd</a:t>
            </a:r>
            <a:r>
              <a:rPr lang="cs-CZ" dirty="0"/>
              <a:t>á</a:t>
            </a:r>
            <a:r>
              <a:rPr lang="de-DE" dirty="0" err="1"/>
              <a:t>lenosti</a:t>
            </a:r>
            <a:r>
              <a:rPr lang="de-DE" dirty="0"/>
              <a:t> 2 m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cs-CZ" dirty="0" err="1"/>
              <a:t>ě</a:t>
            </a:r>
            <a:r>
              <a:rPr lang="de-DE" dirty="0"/>
              <a:t>ho m</a:t>
            </a:r>
            <a:r>
              <a:rPr lang="cs-CZ" dirty="0" err="1"/>
              <a:t>ěři</a:t>
            </a:r>
            <a:r>
              <a:rPr lang="de-DE" dirty="0" err="1"/>
              <a:t>te</a:t>
            </a:r>
            <a:r>
              <a:rPr lang="cs-CZ" dirty="0"/>
              <a:t>l</a:t>
            </a:r>
            <a:r>
              <a:rPr lang="de-DE" dirty="0" err="1"/>
              <a:t>ných</a:t>
            </a:r>
            <a:r>
              <a:rPr lang="de-DE" dirty="0"/>
              <a:t> </a:t>
            </a:r>
            <a:r>
              <a:rPr lang="de-DE" dirty="0" err="1"/>
              <a:t>už</a:t>
            </a:r>
            <a:r>
              <a:rPr lang="de-DE" dirty="0"/>
              <a:t> </a:t>
            </a:r>
            <a:r>
              <a:rPr lang="cs-CZ" dirty="0"/>
              <a:t>j</a:t>
            </a:r>
            <a:r>
              <a:rPr lang="de-DE" dirty="0"/>
              <a:t>en 64 dB.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 </a:t>
            </a:r>
            <a:r>
              <a:rPr lang="de-DE" dirty="0" err="1"/>
              <a:t>zadn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lavic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t</a:t>
            </a:r>
            <a:r>
              <a:rPr lang="cs-CZ" dirty="0"/>
              <a:t>ří</a:t>
            </a:r>
            <a:r>
              <a:rPr lang="de-DE" dirty="0" err="1"/>
              <a:t>dy</a:t>
            </a:r>
            <a:r>
              <a:rPr lang="de-DE" dirty="0"/>
              <a:t> (8-12 m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katedry</a:t>
            </a:r>
            <a:r>
              <a:rPr lang="de-DE" dirty="0"/>
              <a:t>) </a:t>
            </a:r>
            <a:r>
              <a:rPr lang="de-DE" dirty="0" err="1"/>
              <a:t>zn</a:t>
            </a:r>
            <a:r>
              <a:rPr lang="cs-CZ" dirty="0" err="1"/>
              <a:t>í</a:t>
            </a:r>
            <a:r>
              <a:rPr lang="de-DE" dirty="0"/>
              <a:t> </a:t>
            </a:r>
            <a:r>
              <a:rPr lang="de-DE" dirty="0" err="1"/>
              <a:t>hlas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de-DE" dirty="0" err="1"/>
              <a:t>hlasitos</a:t>
            </a:r>
            <a:r>
              <a:rPr lang="cs-CZ" dirty="0" err="1"/>
              <a:t>tí</a:t>
            </a:r>
            <a:r>
              <a:rPr lang="de-DE" dirty="0"/>
              <a:t> 52 dB resp. 49 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Ruchy</a:t>
            </a:r>
            <a:r>
              <a:rPr lang="de-DE" dirty="0"/>
              <a:t> </a:t>
            </a:r>
            <a:r>
              <a:rPr lang="de-DE" dirty="0" err="1"/>
              <a:t>okol</a:t>
            </a:r>
            <a:r>
              <a:rPr lang="cs-CZ" dirty="0" err="1"/>
              <a:t>í</a:t>
            </a:r>
            <a:r>
              <a:rPr lang="de-DE" dirty="0"/>
              <a:t> na </a:t>
            </a:r>
            <a:r>
              <a:rPr lang="de-DE" dirty="0" err="1"/>
              <a:t>rozd</a:t>
            </a:r>
            <a:r>
              <a:rPr lang="cs-CZ" dirty="0" err="1"/>
              <a:t>íl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hlasu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, </a:t>
            </a:r>
            <a:r>
              <a:rPr lang="de-DE" dirty="0" err="1"/>
              <a:t>nemaj</a:t>
            </a:r>
            <a:r>
              <a:rPr lang="cs-CZ" dirty="0" err="1"/>
              <a:t>í</a:t>
            </a:r>
            <a:r>
              <a:rPr lang="de-DE" dirty="0"/>
              <a:t> jeden </a:t>
            </a:r>
            <a:r>
              <a:rPr lang="de-DE" dirty="0" err="1"/>
              <a:t>bodový</a:t>
            </a:r>
            <a:r>
              <a:rPr lang="de-DE" dirty="0"/>
              <a:t> </a:t>
            </a:r>
            <a:r>
              <a:rPr lang="de-DE" dirty="0" err="1"/>
              <a:t>zdroj</a:t>
            </a:r>
            <a:r>
              <a:rPr lang="de-DE" dirty="0"/>
              <a:t>. P</a:t>
            </a:r>
            <a:r>
              <a:rPr lang="cs-CZ" dirty="0" err="1"/>
              <a:t>ř</a:t>
            </a:r>
            <a:r>
              <a:rPr lang="de-DE" dirty="0" err="1"/>
              <a:t>ichá</a:t>
            </a:r>
            <a:r>
              <a:rPr lang="cs-CZ" dirty="0"/>
              <a:t>ze</a:t>
            </a:r>
            <a:r>
              <a:rPr lang="de-DE" dirty="0" err="1"/>
              <a:t>j</a:t>
            </a:r>
            <a:r>
              <a:rPr lang="cs-CZ" dirty="0" err="1"/>
              <a:t>í</a:t>
            </a:r>
            <a:r>
              <a:rPr lang="de-DE" dirty="0"/>
              <a:t> </a:t>
            </a:r>
            <a:r>
              <a:rPr lang="cs-CZ" dirty="0"/>
              <a:t>přes </a:t>
            </a:r>
            <a:r>
              <a:rPr lang="de-DE" dirty="0" err="1"/>
              <a:t>st</a:t>
            </a:r>
            <a:r>
              <a:rPr lang="cs-CZ" dirty="0" err="1"/>
              <a:t>ě</a:t>
            </a:r>
            <a:r>
              <a:rPr lang="de-DE" dirty="0" err="1"/>
              <a:t>ny</a:t>
            </a:r>
            <a:r>
              <a:rPr lang="de-DE" dirty="0"/>
              <a:t> t</a:t>
            </a:r>
            <a:r>
              <a:rPr lang="cs-CZ" dirty="0"/>
              <a:t>ří</a:t>
            </a:r>
            <a:r>
              <a:rPr lang="de-DE" dirty="0" err="1"/>
              <a:t>dy</a:t>
            </a:r>
            <a:r>
              <a:rPr lang="de-DE" dirty="0"/>
              <a:t>, </a:t>
            </a:r>
            <a:r>
              <a:rPr lang="cs-CZ" dirty="0"/>
              <a:t>přes </a:t>
            </a:r>
            <a:r>
              <a:rPr lang="de-DE" dirty="0" err="1"/>
              <a:t>okn</a:t>
            </a:r>
            <a:r>
              <a:rPr lang="cs-CZ" dirty="0"/>
              <a:t>a</a:t>
            </a:r>
            <a:r>
              <a:rPr lang="de-DE" dirty="0"/>
              <a:t>, </a:t>
            </a:r>
            <a:r>
              <a:rPr lang="de-DE" dirty="0" err="1"/>
              <a:t>vznikaj</a:t>
            </a:r>
            <a:r>
              <a:rPr lang="cs-CZ" dirty="0" err="1"/>
              <a:t>í</a:t>
            </a:r>
            <a:r>
              <a:rPr lang="cs-CZ" dirty="0"/>
              <a:t> ve třídě </a:t>
            </a:r>
            <a:r>
              <a:rPr lang="de-DE" dirty="0"/>
              <a:t>(</a:t>
            </a:r>
            <a:r>
              <a:rPr lang="de-DE" dirty="0" err="1"/>
              <a:t>šu</a:t>
            </a:r>
            <a:r>
              <a:rPr lang="cs-CZ" dirty="0" err="1"/>
              <a:t>stěním</a:t>
            </a:r>
            <a:r>
              <a:rPr lang="de-DE" dirty="0"/>
              <a:t>, </a:t>
            </a:r>
            <a:r>
              <a:rPr lang="de-DE" dirty="0" err="1"/>
              <a:t>pos</a:t>
            </a:r>
            <a:r>
              <a:rPr lang="cs-CZ" dirty="0"/>
              <a:t>ou</a:t>
            </a:r>
            <a:r>
              <a:rPr lang="de-DE" dirty="0"/>
              <a:t>v</a:t>
            </a:r>
            <a:r>
              <a:rPr lang="cs-CZ" dirty="0"/>
              <a:t>á</a:t>
            </a:r>
            <a:r>
              <a:rPr lang="de-DE" dirty="0" err="1"/>
              <a:t>ním</a:t>
            </a:r>
            <a:r>
              <a:rPr lang="de-DE" dirty="0"/>
              <a:t> </a:t>
            </a:r>
            <a:r>
              <a:rPr lang="cs-CZ" dirty="0" err="1"/>
              <a:t>židliče</a:t>
            </a:r>
            <a:r>
              <a:rPr lang="de-DE" dirty="0" err="1"/>
              <a:t>k</a:t>
            </a:r>
            <a:r>
              <a:rPr lang="de-DE" dirty="0"/>
              <a:t>, </a:t>
            </a:r>
            <a:r>
              <a:rPr lang="de-DE" dirty="0" err="1"/>
              <a:t>rozhovor</a:t>
            </a:r>
            <a:r>
              <a:rPr lang="cs-CZ" dirty="0" err="1"/>
              <a:t>em</a:t>
            </a:r>
            <a:r>
              <a:rPr lang="de-DE" dirty="0"/>
              <a:t> </a:t>
            </a:r>
            <a:r>
              <a:rPr lang="de-DE" dirty="0" err="1"/>
              <a:t>ž</a:t>
            </a:r>
            <a:r>
              <a:rPr lang="cs-CZ" dirty="0" err="1"/>
              <a:t>áků</a:t>
            </a:r>
            <a:r>
              <a:rPr lang="de-DE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Ruchy</a:t>
            </a:r>
            <a:r>
              <a:rPr lang="de-DE" dirty="0"/>
              <a:t> </a:t>
            </a:r>
            <a:r>
              <a:rPr lang="de-DE" dirty="0" err="1"/>
              <a:t>okol</a:t>
            </a:r>
            <a:r>
              <a:rPr lang="cs-CZ" dirty="0" err="1"/>
              <a:t>í</a:t>
            </a:r>
            <a:r>
              <a:rPr lang="de-DE" dirty="0"/>
              <a:t> </a:t>
            </a:r>
            <a:r>
              <a:rPr lang="cs-CZ" dirty="0"/>
              <a:t>jsou</a:t>
            </a:r>
            <a:r>
              <a:rPr lang="de-DE" dirty="0"/>
              <a:t> </a:t>
            </a:r>
            <a:r>
              <a:rPr lang="de-DE" dirty="0" err="1"/>
              <a:t>teda</a:t>
            </a:r>
            <a:r>
              <a:rPr lang="de-DE" dirty="0"/>
              <a:t> v</a:t>
            </a:r>
            <a:r>
              <a:rPr lang="cs-CZ" dirty="0"/>
              <a:t>e</a:t>
            </a:r>
            <a:r>
              <a:rPr lang="de-DE" dirty="0"/>
              <a:t> t</a:t>
            </a:r>
            <a:r>
              <a:rPr lang="cs-CZ" dirty="0"/>
              <a:t>ří</a:t>
            </a:r>
            <a:r>
              <a:rPr lang="de-DE" dirty="0"/>
              <a:t>d</a:t>
            </a:r>
            <a:r>
              <a:rPr lang="cs-CZ" dirty="0" err="1"/>
              <a:t>ě</a:t>
            </a:r>
            <a:r>
              <a:rPr lang="de-DE" dirty="0"/>
              <a:t> </a:t>
            </a:r>
            <a:r>
              <a:rPr lang="de-DE" dirty="0" err="1"/>
              <a:t>rovnom</a:t>
            </a:r>
            <a:r>
              <a:rPr lang="cs-CZ" dirty="0" err="1"/>
              <a:t>ě</a:t>
            </a:r>
            <a:r>
              <a:rPr lang="de-DE" dirty="0" err="1"/>
              <a:t>rn</a:t>
            </a:r>
            <a:r>
              <a:rPr lang="cs-CZ" dirty="0" err="1"/>
              <a:t>ě</a:t>
            </a:r>
            <a:r>
              <a:rPr lang="de-DE" dirty="0"/>
              <a:t> </a:t>
            </a:r>
            <a:r>
              <a:rPr lang="de-DE" dirty="0" err="1"/>
              <a:t>rozložené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Ruch </a:t>
            </a:r>
            <a:r>
              <a:rPr lang="de-DE" dirty="0" err="1"/>
              <a:t>okol</a:t>
            </a:r>
            <a:r>
              <a:rPr lang="cs-CZ" dirty="0" err="1"/>
              <a:t>í</a:t>
            </a:r>
            <a:r>
              <a:rPr lang="de-DE" dirty="0"/>
              <a:t> v </a:t>
            </a:r>
            <a:r>
              <a:rPr lang="de-DE" dirty="0" err="1"/>
              <a:t>hlasitosti</a:t>
            </a:r>
            <a:r>
              <a:rPr lang="de-DE" dirty="0"/>
              <a:t> 60 dB je </a:t>
            </a:r>
            <a:r>
              <a:rPr lang="cs-CZ" dirty="0"/>
              <a:t>ve </a:t>
            </a:r>
            <a:r>
              <a:rPr lang="de-DE" dirty="0" err="1"/>
              <a:t>škol</a:t>
            </a:r>
            <a:r>
              <a:rPr lang="cs-CZ" dirty="0"/>
              <a:t>ní</a:t>
            </a:r>
            <a:r>
              <a:rPr lang="de-DE" dirty="0"/>
              <a:t> t</a:t>
            </a:r>
            <a:r>
              <a:rPr lang="cs-CZ" dirty="0"/>
              <a:t>ří</a:t>
            </a:r>
            <a:r>
              <a:rPr lang="de-DE" dirty="0"/>
              <a:t>d</a:t>
            </a:r>
            <a:r>
              <a:rPr lang="cs-CZ" dirty="0" err="1"/>
              <a:t>ě</a:t>
            </a:r>
            <a:r>
              <a:rPr lang="de-DE" dirty="0"/>
              <a:t> b</a:t>
            </a:r>
            <a:r>
              <a:rPr lang="cs-CZ" dirty="0" err="1"/>
              <a:t>ě</a:t>
            </a:r>
            <a:r>
              <a:rPr lang="de-DE" dirty="0" err="1"/>
              <a:t>žný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 hl</a:t>
            </a:r>
            <a:r>
              <a:rPr lang="cs-CZ" dirty="0"/>
              <a:t>u</a:t>
            </a:r>
            <a:r>
              <a:rPr lang="de-DE" dirty="0" err="1"/>
              <a:t>bok</a:t>
            </a:r>
            <a:r>
              <a:rPr lang="cs-CZ" dirty="0" err="1"/>
              <a:t>é</a:t>
            </a:r>
            <a:r>
              <a:rPr lang="de-DE" dirty="0"/>
              <a:t> </a:t>
            </a:r>
            <a:r>
              <a:rPr lang="de-DE" dirty="0" err="1"/>
              <a:t>podstat</a:t>
            </a:r>
            <a:r>
              <a:rPr lang="cs-CZ" dirty="0" err="1"/>
              <a:t>ě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</a:t>
            </a:r>
            <a:r>
              <a:rPr lang="cs-CZ" dirty="0" err="1"/>
              <a:t>ěl</a:t>
            </a:r>
            <a:r>
              <a:rPr lang="de-DE" dirty="0"/>
              <a:t> b</a:t>
            </a:r>
            <a:r>
              <a:rPr lang="cs-CZ" dirty="0" err="1"/>
              <a:t>ýt</a:t>
            </a:r>
            <a:r>
              <a:rPr lang="de-DE" dirty="0"/>
              <a:t> </a:t>
            </a:r>
            <a:r>
              <a:rPr lang="de-DE" dirty="0" err="1"/>
              <a:t>hlas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de-DE" dirty="0" err="1"/>
              <a:t>aspoň</a:t>
            </a:r>
            <a:r>
              <a:rPr lang="de-DE" dirty="0"/>
              <a:t> o 6 dB </a:t>
            </a:r>
            <a:r>
              <a:rPr lang="de-DE" dirty="0" err="1"/>
              <a:t>hlas</a:t>
            </a:r>
            <a:r>
              <a:rPr lang="cs-CZ" dirty="0" err="1"/>
              <a:t>itější</a:t>
            </a:r>
            <a:r>
              <a:rPr lang="de-DE" dirty="0"/>
              <a:t> </a:t>
            </a:r>
            <a:r>
              <a:rPr lang="de-DE" dirty="0" err="1"/>
              <a:t>než</a:t>
            </a:r>
            <a:r>
              <a:rPr lang="de-DE" dirty="0"/>
              <a:t> </a:t>
            </a:r>
            <a:r>
              <a:rPr lang="de-DE" dirty="0" err="1"/>
              <a:t>ruch</a:t>
            </a:r>
            <a:r>
              <a:rPr lang="cs-CZ" dirty="0" err="1"/>
              <a:t>y</a:t>
            </a:r>
            <a:r>
              <a:rPr lang="de-DE" dirty="0"/>
              <a:t> </a:t>
            </a:r>
            <a:r>
              <a:rPr lang="de-DE" dirty="0" err="1"/>
              <a:t>okol</a:t>
            </a:r>
            <a:r>
              <a:rPr lang="cs-CZ" dirty="0" err="1"/>
              <a:t>í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b</a:t>
            </a:r>
            <a:r>
              <a:rPr lang="cs-CZ" dirty="0" err="1"/>
              <a:t>y</a:t>
            </a:r>
            <a:r>
              <a:rPr lang="de-DE" dirty="0"/>
              <a:t>l </a:t>
            </a:r>
            <a:r>
              <a:rPr lang="de-DE" dirty="0" err="1"/>
              <a:t>pr</a:t>
            </a:r>
            <a:r>
              <a:rPr lang="cs-CZ" dirty="0"/>
              <a:t>o žáky dobře srozumitelný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 </a:t>
            </a:r>
            <a:r>
              <a:rPr lang="de-DE" dirty="0" err="1"/>
              <a:t>naš</a:t>
            </a:r>
            <a:r>
              <a:rPr lang="cs-CZ" dirty="0"/>
              <a:t>e</a:t>
            </a:r>
            <a:r>
              <a:rPr lang="de-DE" dirty="0"/>
              <a:t>m p</a:t>
            </a:r>
            <a:r>
              <a:rPr lang="cs-CZ" dirty="0" err="1"/>
              <a:t>ř</a:t>
            </a:r>
            <a:r>
              <a:rPr lang="de-DE" dirty="0" err="1"/>
              <a:t>íklad</a:t>
            </a:r>
            <a:r>
              <a:rPr lang="cs-CZ" dirty="0" err="1"/>
              <a:t>ě</a:t>
            </a:r>
            <a:r>
              <a:rPr lang="cs-CZ" dirty="0"/>
              <a:t> slyší</a:t>
            </a:r>
            <a:r>
              <a:rPr lang="de-DE" dirty="0"/>
              <a:t> </a:t>
            </a:r>
            <a:r>
              <a:rPr lang="de-DE" dirty="0" err="1"/>
              <a:t>hlas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cs-CZ" dirty="0"/>
              <a:t>sotva žáci</a:t>
            </a:r>
            <a:r>
              <a:rPr lang="de-DE" dirty="0"/>
              <a:t> v </a:t>
            </a:r>
            <a:r>
              <a:rPr lang="de-DE" dirty="0" err="1"/>
              <a:t>prv</a:t>
            </a:r>
            <a:r>
              <a:rPr lang="cs-CZ" dirty="0"/>
              <a:t>ní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cs-CZ" dirty="0" err="1"/>
              <a:t>ř</a:t>
            </a:r>
            <a:r>
              <a:rPr lang="de-DE" dirty="0" err="1"/>
              <a:t>adách</a:t>
            </a:r>
            <a:r>
              <a:rPr lang="de-DE" dirty="0"/>
              <a:t> v </a:t>
            </a:r>
            <a:r>
              <a:rPr lang="de-DE" dirty="0" err="1"/>
              <a:t>dostat</a:t>
            </a:r>
            <a:r>
              <a:rPr lang="cs-CZ" dirty="0"/>
              <a:t>e</a:t>
            </a:r>
            <a:r>
              <a:rPr lang="de-DE" dirty="0" err="1"/>
              <a:t>čn</a:t>
            </a:r>
            <a:r>
              <a:rPr lang="cs-CZ" dirty="0" err="1"/>
              <a:t>é</a:t>
            </a:r>
            <a:r>
              <a:rPr lang="de-DE" dirty="0"/>
              <a:t> m</a:t>
            </a:r>
            <a:r>
              <a:rPr lang="cs-CZ" dirty="0" err="1"/>
              <a:t>íř</a:t>
            </a:r>
            <a:r>
              <a:rPr lang="de-DE" dirty="0"/>
              <a:t>e. V </a:t>
            </a:r>
            <a:r>
              <a:rPr lang="de-DE" dirty="0" err="1"/>
              <a:t>zadn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lavic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hlas</a:t>
            </a:r>
            <a:r>
              <a:rPr lang="de-DE" dirty="0"/>
              <a:t>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de-DE" dirty="0" err="1"/>
              <a:t>už</a:t>
            </a:r>
            <a:r>
              <a:rPr lang="de-DE" dirty="0"/>
              <a:t> </a:t>
            </a:r>
            <a:r>
              <a:rPr lang="de-DE" dirty="0" err="1"/>
              <a:t>nem</a:t>
            </a:r>
            <a:r>
              <a:rPr lang="cs-CZ" dirty="0" err="1"/>
              <a:t>ů</a:t>
            </a:r>
            <a:r>
              <a:rPr lang="de-DE" dirty="0" err="1"/>
              <a:t>že</a:t>
            </a:r>
            <a:r>
              <a:rPr lang="de-DE" dirty="0"/>
              <a:t> b</a:t>
            </a:r>
            <a:r>
              <a:rPr lang="cs-CZ" dirty="0" err="1"/>
              <a:t>ýt</a:t>
            </a:r>
            <a:r>
              <a:rPr lang="de-DE" dirty="0"/>
              <a:t> </a:t>
            </a:r>
            <a:r>
              <a:rPr lang="de-DE" dirty="0" err="1"/>
              <a:t>úpln</a:t>
            </a:r>
            <a:r>
              <a:rPr lang="cs-CZ" dirty="0" err="1"/>
              <a:t>ě</a:t>
            </a:r>
            <a:r>
              <a:rPr lang="de-DE" dirty="0"/>
              <a:t> </a:t>
            </a:r>
            <a:r>
              <a:rPr lang="cs-CZ" dirty="0"/>
              <a:t>s</a:t>
            </a:r>
            <a:r>
              <a:rPr lang="de-DE" dirty="0" err="1"/>
              <a:t>rozumite</a:t>
            </a:r>
            <a:r>
              <a:rPr lang="cs-CZ" dirty="0"/>
              <a:t>l</a:t>
            </a:r>
            <a:r>
              <a:rPr lang="de-DE" dirty="0" err="1"/>
              <a:t>ný</a:t>
            </a:r>
            <a:r>
              <a:rPr lang="de-DE" dirty="0"/>
              <a:t>. </a:t>
            </a:r>
            <a:r>
              <a:rPr lang="de-DE" dirty="0" err="1"/>
              <a:t>Ž</a:t>
            </a:r>
            <a:r>
              <a:rPr lang="cs-CZ" dirty="0"/>
              <a:t>á</a:t>
            </a:r>
            <a:r>
              <a:rPr lang="de-DE" dirty="0"/>
              <a:t>ci v </a:t>
            </a:r>
            <a:r>
              <a:rPr lang="de-DE" dirty="0" err="1"/>
              <a:t>zadn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lavic</a:t>
            </a:r>
            <a:r>
              <a:rPr lang="cs-CZ" dirty="0" err="1"/>
              <a:t>í</a:t>
            </a:r>
            <a:r>
              <a:rPr lang="de-DE" dirty="0" err="1"/>
              <a:t>ch</a:t>
            </a:r>
            <a:r>
              <a:rPr lang="de-DE" dirty="0"/>
              <a:t> s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cs-CZ" dirty="0" err="1"/>
              <a:t>í</a:t>
            </a:r>
            <a:r>
              <a:rPr lang="de-DE" dirty="0"/>
              <a:t> v</a:t>
            </a:r>
            <a:r>
              <a:rPr lang="cs-CZ" dirty="0" err="1"/>
              <a:t>í</a:t>
            </a:r>
            <a:r>
              <a:rPr lang="de-DE" dirty="0"/>
              <a:t>c </a:t>
            </a:r>
            <a:r>
              <a:rPr lang="de-DE" dirty="0" err="1"/>
              <a:t>snaži</a:t>
            </a:r>
            <a:r>
              <a:rPr lang="cs-CZ" dirty="0"/>
              <a:t>t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</a:t>
            </a:r>
            <a:r>
              <a:rPr lang="de-DE" dirty="0" err="1"/>
              <a:t>pr</a:t>
            </a:r>
            <a:r>
              <a:rPr lang="cs-CZ" dirty="0"/>
              <a:t>oje</a:t>
            </a:r>
            <a:r>
              <a:rPr lang="de-DE" dirty="0"/>
              <a:t>v </a:t>
            </a:r>
            <a:r>
              <a:rPr lang="de-DE" dirty="0" err="1"/>
              <a:t>učite</a:t>
            </a:r>
            <a:r>
              <a:rPr lang="cs-CZ" dirty="0" err="1"/>
              <a:t>le</a:t>
            </a:r>
            <a:r>
              <a:rPr lang="de-DE" dirty="0"/>
              <a:t> </a:t>
            </a:r>
            <a:r>
              <a:rPr lang="de-DE" dirty="0" err="1"/>
              <a:t>zachytili</a:t>
            </a:r>
            <a:r>
              <a:rPr lang="de-DE" dirty="0"/>
              <a:t>, </a:t>
            </a:r>
            <a:r>
              <a:rPr lang="de-DE" dirty="0" err="1"/>
              <a:t>stojí</a:t>
            </a:r>
            <a:r>
              <a:rPr lang="de-DE" dirty="0"/>
              <a:t> </a:t>
            </a:r>
            <a:r>
              <a:rPr lang="cs-CZ" dirty="0"/>
              <a:t>je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</a:t>
            </a:r>
            <a:r>
              <a:rPr lang="cs-CZ" dirty="0" err="1"/>
              <a:t>í</a:t>
            </a:r>
            <a:r>
              <a:rPr lang="de-DE" dirty="0"/>
              <a:t>c </a:t>
            </a:r>
            <a:r>
              <a:rPr lang="de-DE" dirty="0" err="1"/>
              <a:t>pozornosti</a:t>
            </a:r>
            <a:r>
              <a:rPr lang="de-DE" dirty="0"/>
              <a:t> 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cs-CZ" dirty="0"/>
              <a:t>mluvíme</a:t>
            </a:r>
            <a:r>
              <a:rPr lang="de-DE" dirty="0"/>
              <a:t> </a:t>
            </a:r>
            <a:r>
              <a:rPr lang="cs-CZ" dirty="0"/>
              <a:t>j</a:t>
            </a:r>
            <a:r>
              <a:rPr lang="de-DE" dirty="0"/>
              <a:t>en o </a:t>
            </a:r>
            <a:r>
              <a:rPr lang="cs-CZ" dirty="0"/>
              <a:t>slyšení</a:t>
            </a:r>
            <a:r>
              <a:rPr lang="de-DE" dirty="0"/>
              <a:t> a </a:t>
            </a:r>
            <a:r>
              <a:rPr lang="cs-CZ" dirty="0"/>
              <a:t>j</a:t>
            </a:r>
            <a:r>
              <a:rPr lang="de-DE" dirty="0" err="1"/>
              <a:t>ešt</a:t>
            </a:r>
            <a:r>
              <a:rPr lang="cs-CZ" dirty="0" err="1"/>
              <a:t>ě</a:t>
            </a:r>
            <a:r>
              <a:rPr lang="de-DE" dirty="0"/>
              <a:t> v</a:t>
            </a:r>
            <a:r>
              <a:rPr lang="cs-CZ" dirty="0" err="1"/>
              <a:t>ů</a:t>
            </a:r>
            <a:r>
              <a:rPr lang="de-DE" dirty="0" err="1"/>
              <a:t>bec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cs-CZ" dirty="0"/>
              <a:t>e</a:t>
            </a:r>
            <a:r>
              <a:rPr lang="de-DE" dirty="0"/>
              <a:t> o </a:t>
            </a:r>
            <a:r>
              <a:rPr lang="de-DE" dirty="0" err="1"/>
              <a:t>porozum</a:t>
            </a:r>
            <a:r>
              <a:rPr lang="cs-CZ" dirty="0" err="1"/>
              <a:t>ě</a:t>
            </a:r>
            <a:r>
              <a:rPr lang="de-DE" dirty="0" err="1"/>
              <a:t>ní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56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01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099D8AA4-6437-4DDE-B33E-19FFC153B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F85454A6-6C19-4AD9-93BA-5465092A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de-DE" altLang="de-DE" dirty="0" err="1"/>
              <a:t>Srdečn</a:t>
            </a:r>
            <a:r>
              <a:rPr lang="cs-CZ" altLang="de-DE" dirty="0" err="1"/>
              <a:t>ě</a:t>
            </a:r>
            <a:r>
              <a:rPr lang="de-DE" altLang="de-DE" dirty="0"/>
              <a:t> </a:t>
            </a:r>
            <a:r>
              <a:rPr lang="de-DE" altLang="de-DE" dirty="0" err="1"/>
              <a:t>Vás</a:t>
            </a:r>
            <a:r>
              <a:rPr lang="de-DE" altLang="de-DE" dirty="0"/>
              <a:t> </a:t>
            </a:r>
            <a:r>
              <a:rPr lang="de-DE" altLang="de-DE" dirty="0" err="1"/>
              <a:t>vít</a:t>
            </a:r>
            <a:r>
              <a:rPr lang="cs-CZ" altLang="de-DE" dirty="0"/>
              <a:t>á</a:t>
            </a:r>
            <a:r>
              <a:rPr lang="de-DE" altLang="de-DE" dirty="0"/>
              <a:t>m na p</a:t>
            </a:r>
            <a:r>
              <a:rPr lang="cs-CZ" altLang="de-DE" dirty="0" err="1"/>
              <a:t>ř</a:t>
            </a:r>
            <a:r>
              <a:rPr lang="de-DE" altLang="de-DE" dirty="0" err="1"/>
              <a:t>ednáš</a:t>
            </a:r>
            <a:r>
              <a:rPr lang="cs-CZ" altLang="de-DE" dirty="0"/>
              <a:t>c</a:t>
            </a:r>
            <a:r>
              <a:rPr lang="de-DE" altLang="de-DE" dirty="0" err="1"/>
              <a:t>e</a:t>
            </a:r>
            <a:r>
              <a:rPr lang="de-DE" altLang="de-DE" dirty="0"/>
              <a:t>: „ </a:t>
            </a:r>
            <a:r>
              <a:rPr lang="de-DE" altLang="de-DE" dirty="0" err="1"/>
              <a:t>Uši</a:t>
            </a:r>
            <a:r>
              <a:rPr lang="de-DE" altLang="de-DE" dirty="0"/>
              <a:t> </a:t>
            </a:r>
            <a:r>
              <a:rPr lang="de-DE" altLang="de-DE" dirty="0" err="1"/>
              <a:t>vždy</a:t>
            </a:r>
            <a:r>
              <a:rPr lang="de-DE" altLang="de-DE" dirty="0"/>
              <a:t> na</a:t>
            </a:r>
            <a:r>
              <a:rPr lang="cs-CZ" altLang="de-DE" dirty="0" err="1"/>
              <a:t>slouchají</a:t>
            </a:r>
            <a:r>
              <a:rPr lang="de-DE" altLang="de-DE" dirty="0"/>
              <a:t>“</a:t>
            </a:r>
          </a:p>
          <a:p>
            <a:pPr>
              <a:defRPr/>
            </a:pPr>
            <a:r>
              <a:rPr lang="de-DE" altLang="de-DE" dirty="0"/>
              <a:t>V </a:t>
            </a:r>
            <a:r>
              <a:rPr lang="de-DE" altLang="de-DE" dirty="0" err="1"/>
              <a:t>úvod</a:t>
            </a:r>
            <a:r>
              <a:rPr lang="cs-CZ" altLang="de-DE" dirty="0"/>
              <a:t>u </a:t>
            </a:r>
            <a:r>
              <a:rPr lang="de-DE" altLang="de-DE" dirty="0" err="1"/>
              <a:t>Vám</a:t>
            </a:r>
            <a:r>
              <a:rPr lang="de-DE" altLang="de-DE" dirty="0"/>
              <a:t> </a:t>
            </a:r>
            <a:r>
              <a:rPr lang="de-DE" altLang="de-DE" dirty="0" err="1"/>
              <a:t>chc</a:t>
            </a:r>
            <a:r>
              <a:rPr lang="cs-CZ" altLang="de-DE" dirty="0"/>
              <a:t>i</a:t>
            </a:r>
            <a:r>
              <a:rPr lang="de-DE" altLang="de-DE" dirty="0"/>
              <a:t> </a:t>
            </a:r>
            <a:r>
              <a:rPr lang="de-DE" altLang="de-DE" dirty="0" err="1"/>
              <a:t>pov</a:t>
            </a:r>
            <a:r>
              <a:rPr lang="cs-CZ" altLang="de-DE" dirty="0" err="1"/>
              <a:t>ě</a:t>
            </a:r>
            <a:r>
              <a:rPr lang="de-DE" altLang="de-DE" dirty="0"/>
              <a:t>d</a:t>
            </a:r>
            <a:r>
              <a:rPr lang="cs-CZ" altLang="de-DE" dirty="0" err="1"/>
              <a:t>ět</a:t>
            </a:r>
            <a:r>
              <a:rPr lang="de-DE" altLang="de-DE" dirty="0"/>
              <a:t> </a:t>
            </a:r>
            <a:r>
              <a:rPr lang="de-DE" altLang="de-DE" dirty="0" err="1"/>
              <a:t>n</a:t>
            </a:r>
            <a:r>
              <a:rPr lang="cs-CZ" altLang="de-DE" dirty="0" err="1"/>
              <a:t>ěco</a:t>
            </a:r>
            <a:r>
              <a:rPr lang="de-DE" altLang="de-DE" dirty="0"/>
              <a:t> </a:t>
            </a:r>
            <a:r>
              <a:rPr lang="de-DE" altLang="de-DE" dirty="0" err="1"/>
              <a:t>k</a:t>
            </a:r>
            <a:r>
              <a:rPr lang="de-DE" altLang="de-DE" dirty="0"/>
              <a:t> m</a:t>
            </a:r>
            <a:r>
              <a:rPr lang="cs-CZ" altLang="de-DE" dirty="0" err="1"/>
              <a:t>é</a:t>
            </a:r>
            <a:r>
              <a:rPr lang="de-DE" altLang="de-DE" dirty="0"/>
              <a:t> </a:t>
            </a:r>
            <a:r>
              <a:rPr lang="de-DE" altLang="de-DE" dirty="0" err="1"/>
              <a:t>osob</a:t>
            </a:r>
            <a:r>
              <a:rPr lang="cs-CZ" altLang="de-DE" dirty="0" err="1"/>
              <a:t>ě</a:t>
            </a:r>
            <a:r>
              <a:rPr lang="de-DE" altLang="de-DE" dirty="0"/>
              <a:t>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54E3570E-7F31-4C5E-8EF3-D1C49E7CB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C83577B-C1BC-4F93-A670-0B85E6983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1.: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vyvážen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kopíruj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ivku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optimáln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ho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slyšení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2.: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Lateralita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(v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monauráln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test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)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dobrá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ved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pravé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ucho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3.: „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výkyvy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jsou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minimáln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ja-JP" altLang="en-US"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ž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á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ný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tón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není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nedostat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čn</a:t>
            </a:r>
            <a:r>
              <a:rPr lang="cs-CZ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citlivý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F9235B86-DFBA-4468-9DE8-9BFF0132F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D12FC8-FDA6-4491-83D3-03C3A489F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pad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úrovni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6000Hz m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ů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poukazova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stresov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zá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tě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pad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uchu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6000Hz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naznačuje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emočn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stres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pad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prav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m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uchu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naznačuje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spíš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trukturáln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stres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né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možné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okolnosti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pade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úrovni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6000 Hz: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tinitus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ADHD,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neinhibovaný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Moro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ů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 reflex,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traumatická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/ za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tě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žuj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zkušenost z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minulosti</a:t>
            </a:r>
            <a:endParaRPr lang="en-US" altLang="ja-JP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Frekvencia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6000 Hz je 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rovin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hlás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 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eči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d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ů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ležitá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sykavky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985D1C4D-EEB1-4083-8484-80FD30BC0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EBFF6D3-6532-4D49-9F6B-9550576F3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CF48E0E7-7322-4931-8F8E-8C1C4159A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8EFA067-B8AD-4817-A231-336739531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7A6FC1C9-7D0C-4FA3-8808-913AD1FFF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81CBA53-EFDE-47A3-A9EB-ACFBB6D95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Ne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klidní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nervózn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lidé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lidé s koktavostí, lidé s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tzv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 “AD(H)D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FCA124DC-0DEF-4658-975F-3CD374693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96DB158-DAB1-432D-9CB5-17C880C8C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Typické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pr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poruchy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sluchového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zpracování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9ADFD1E5-5160-40D3-8EFC-84AA2901D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B6B8CC9-42E2-43F0-9397-97F2F90EB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• a to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hle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vše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chno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ted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vše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chny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tyto těžkosti se odehrávají v rozsahu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normosluchu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•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pacient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s t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ěmito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k</a:t>
            </a:r>
            <a:r>
              <a:rPr lang="cs-CZ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ři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vkami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slyšení může být ušním lékařem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označený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j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ako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pacient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bez</a:t>
            </a:r>
            <a:r>
              <a:rPr lang="cs-CZ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obtíží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...</a:t>
            </a:r>
            <a:r>
              <a:rPr lang="ja-JP" altLang="en-US"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sk-SK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a jak je možné, že toto </a:t>
            </a:r>
            <a:r>
              <a:rPr lang="sk-SK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lékař</a:t>
            </a:r>
            <a:r>
              <a:rPr lang="sk-SK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sk-SK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neřeší</a:t>
            </a:r>
            <a:r>
              <a:rPr lang="sk-SK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?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!</a:t>
            </a:r>
            <a:r>
              <a:rPr lang="ja-JP" altLang="en-US">
                <a:latin typeface="Helvetica" panose="020B0604020202020204" pitchFamily="34" charset="0"/>
                <a:sym typeface="Helvetica" panose="020B0604020202020204" pitchFamily="34" charset="0"/>
              </a:rPr>
              <a:t>“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ODPOVĚĎ: 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protože to není jeho úloha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. On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ov</a:t>
            </a:r>
            <a:r>
              <a:rPr lang="cs-CZ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ěř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uje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funkčnos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t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ucha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, kt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ré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zj</a:t>
            </a:r>
            <a:r>
              <a:rPr lang="cs-CZ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e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vn</a:t>
            </a:r>
            <a:r>
              <a:rPr lang="cs-CZ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ě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ja-JP" dirty="0" err="1">
                <a:latin typeface="Helvetica" panose="020B0604020202020204" pitchFamily="34" charset="0"/>
                <a:sym typeface="Helvetica" panose="020B0604020202020204" pitchFamily="34" charset="0"/>
              </a:rPr>
              <a:t>funguje</a:t>
            </a:r>
            <a:r>
              <a:rPr lang="en-US" altLang="ja-JP" dirty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905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060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99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FontTx/>
              <a:buChar char="-"/>
            </a:pP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zrak: tma,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mlha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vedlejší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místnost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, ... problémy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zrakem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</a:p>
          <a:p>
            <a:pPr marL="285750" indent="-285750" eaLnBrk="1" hangingPunct="1">
              <a:buFontTx/>
              <a:buChar char="-"/>
            </a:pP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spánek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spánku / v polospánku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lidé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reagují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o mnoho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více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na akustické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než na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vizuální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endParaRPr lang="sk-SK" sz="1200" dirty="0">
              <a:solidFill>
                <a:srgbClr val="E8EAED"/>
              </a:solidFill>
              <a:effectLst/>
              <a:latin typeface="inherit"/>
            </a:endParaRPr>
          </a:p>
          <a:p>
            <a:pPr marL="285750" indent="-285750" eaLnBrk="1" hangingPunct="1">
              <a:buFontTx/>
              <a:buChar char="-"/>
            </a:pP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koncentrace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: Zorné pole je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přirozeně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omezené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– za sebou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nic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nevidíme</a:t>
            </a:r>
          </a:p>
          <a:p>
            <a:pPr marL="285750" indent="-285750" eaLnBrk="1" hangingPunct="1">
              <a:buFontTx/>
              <a:buChar char="-"/>
            </a:pP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dotyk: 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např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při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záchraně</a:t>
            </a:r>
            <a:r>
              <a:rPr lang="sk-SK" sz="1200" dirty="0">
                <a:solidFill>
                  <a:srgbClr val="E8EAED"/>
                </a:solidFill>
                <a:effectLst/>
                <a:latin typeface="inherit"/>
              </a:rPr>
              <a:t> zasypaného </a:t>
            </a:r>
            <a:r>
              <a:rPr lang="sk-SK" sz="1200" dirty="0" err="1">
                <a:solidFill>
                  <a:srgbClr val="E8EAED"/>
                </a:solidFill>
                <a:effectLst/>
                <a:latin typeface="inherit"/>
              </a:rPr>
              <a:t>člověka</a:t>
            </a:r>
            <a:r>
              <a:rPr lang="en-SK" dirty="0">
                <a:effectLst/>
              </a:rPr>
              <a:t> 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397973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7B549A74-72C0-4AA4-97CA-37A234FEB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1C923DB-DE3D-4214-ABD5-DACDD8E2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Vyhodnotenie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Veľmi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nervózne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dieťa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V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škole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takmer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nezapája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do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vyučovacieho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procesu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takmer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neustále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je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ubieha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pozornosť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inam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Učiteľka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aj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matka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majú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pocit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všetko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rozumie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často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kladie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overovacie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otázky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k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povedanému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1.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Fáza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počúvania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0BE4BE0F-A670-4FC8-AAA0-F3D4FF6DD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0BB7DA4-1E22-4D9C-86D0-2AB8CB6C8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Po 8.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týždňoch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počúvania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nasleduje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2. audiogram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Matka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vraví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nezaznamenala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žiadne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výrazné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zmeny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trochu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upokojila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jedine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to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B56C25D8-D7A5-479B-B61F-C6ADB8445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BF166B5-256E-42BF-B3B5-7A13370D5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Po 12.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týždňoch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počúvania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/ po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druhej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posluchovej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fáze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- 3. audiogram</a:t>
            </a: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Matka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vraví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je 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teraz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často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pomerne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uvoľnená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Učiteľka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vraví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je 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teraz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výrazne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sústredenejšia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vyučovaní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2292907D-6D1E-44F8-99E9-E9C149AD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A70AF0E-7618-40ED-83EE-3CE5F46D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Po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ďalších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12.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týždňoch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počúvania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/ po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tretej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posluchovej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fáze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- 4. audiogram</a:t>
            </a:r>
          </a:p>
          <a:p>
            <a:pPr eaLnBrk="1" hangingPunct="1"/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cíti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vyrovnanejšie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Už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nemá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pocit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je to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tak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náročné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keď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počúvať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učiteľku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Matka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učiteľka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tešia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zlepšenej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schopnosti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koncentrácie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že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sa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lepšie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zapája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počas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vyučovania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Lena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už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nebýva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taká</a:t>
            </a:r>
            <a:r>
              <a:rPr lang="en-US" altLang="de-DE" dirty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de-DE" dirty="0" err="1">
                <a:latin typeface="Helvetica" panose="020B0604020202020204" pitchFamily="34" charset="0"/>
                <a:sym typeface="Helvetica" panose="020B0604020202020204" pitchFamily="34" charset="0"/>
              </a:rPr>
              <a:t>nepokojná</a:t>
            </a:r>
            <a:endParaRPr lang="en-US" altLang="de-DE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B876956D-4229-47AE-B581-F12477427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67D8982-4D71-4648-B78E-7B9075007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err="1">
                <a:latin typeface="Helvetica" panose="020B0604020202020204" pitchFamily="34" charset="0"/>
                <a:sym typeface="Helvetica" panose="020B0604020202020204" pitchFamily="34" charset="0"/>
              </a:rPr>
              <a:t>Škôlka</a:t>
            </a:r>
            <a:r>
              <a:rPr lang="en-US" altLang="de-DE">
                <a:latin typeface="Helvetica" panose="020B0604020202020204" pitchFamily="34" charset="0"/>
                <a:sym typeface="Helvetica" panose="020B0604020202020204" pitchFamily="34" charset="0"/>
              </a:rPr>
              <a:t> a </a:t>
            </a:r>
            <a:r>
              <a:rPr lang="en-US" altLang="de-DE" err="1">
                <a:latin typeface="Helvetica" panose="020B0604020202020204" pitchFamily="34" charset="0"/>
                <a:sym typeface="Helvetica" panose="020B0604020202020204" pitchFamily="34" charset="0"/>
              </a:rPr>
              <a:t>škola</a:t>
            </a:r>
            <a:endParaRPr lang="en-US" altLang="de-DE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338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5B569609-BC2F-458F-BBA7-3441260EF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AFE5306C-2840-4476-BE9E-A97D9693D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50D5152-0D75-4999-AD26-3B51A6488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34EA9BD-3529-4EB9-B4B7-67FD2DEE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F81FD71-9BEC-41C6-BB68-F9E89C271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286017D-B4DC-4423-A38C-DEDCBC25D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Děloha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bezpečí,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známé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prostředí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učení</a:t>
            </a:r>
          </a:p>
          <a:p>
            <a:pPr eaLnBrk="1" hangingPunct="1"/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Domácí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prostředí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 Jak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dobře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dítě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doma naučí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diferencovat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?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Čte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doma,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tvoří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rýmy,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zpívá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? Nebo je v domácnosti neustále zapnutý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televizor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komunikuje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málo?</a:t>
            </a:r>
          </a:p>
          <a:p>
            <a:pPr eaLnBrk="1" hangingPunct="1"/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Od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školky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až po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dospělost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Jde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 to, jak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dobře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lidé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rozumí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mluvenému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slovu, jak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hodně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řeč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vzájemnou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komunikaci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musí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soustředit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důsledky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to má na učení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lidské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vnímání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</a:t>
            </a:r>
          </a:p>
          <a:p>
            <a:pPr eaLnBrk="1" hangingPunct="1"/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</a:rPr>
              <a:t>Emoce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u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většiny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lidí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mnoho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hlubokých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emocí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spojených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sluchovým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vjemem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například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lidové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písně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 starších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osob</a:t>
            </a:r>
            <a:endParaRPr lang="sk-SK" sz="1800" dirty="0">
              <a:solidFill>
                <a:srgbClr val="E8EAED"/>
              </a:solidFill>
              <a:effectLst/>
              <a:latin typeface="inherit"/>
            </a:endParaRPr>
          </a:p>
          <a:p>
            <a:pPr eaLnBrk="1" hangingPunct="1"/>
            <a:r>
              <a:rPr lang="sk-SK" sz="1800" b="1" dirty="0">
                <a:solidFill>
                  <a:srgbClr val="E8EAED"/>
                </a:solidFill>
                <a:effectLst/>
                <a:latin typeface="inherit"/>
              </a:rPr>
              <a:t>Rovnováha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stejném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orgánu, i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přeneseném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smyslu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: „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být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rovnováze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“</a:t>
            </a:r>
            <a:r>
              <a:rPr lang="en-SK" sz="1800" dirty="0">
                <a:effectLst/>
              </a:rPr>
              <a:t> </a:t>
            </a:r>
            <a:endParaRPr lang="en-US" altLang="de-DE" sz="1800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775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Vnější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ucho: Zvuk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zachycen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ušním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boltcem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přenesen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zvukovodem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ušního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bubínku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Střední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Když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zvuková vlna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zasáhne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bubínek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tak ten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pod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vlivem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tlakových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změn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rozkmitá. Ušný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bubínek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zakřivený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dovnitř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má elipsovitý tvar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nálevka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Kladívko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je jedna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třech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sluchových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kostiček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leží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střední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části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jeho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zakřivení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Přenáší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dál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vibrace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kovadlivku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třmínek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Třmínek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přenáší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vibráci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vnitřního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ucha.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Vnitřní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Dříve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než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zvukové vlny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dostanou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našeho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sluchového nervu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poté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mozku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přemění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vnitřním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uchu na elektrické impulzy.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Vnitřní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rozdělené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hlemýždě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rovnovážný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orgán.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Kochlea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 dutina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tvaru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hlemýždě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je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naplněná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tekutinou. Vláskové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buňky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nacházejí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hlemýždi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spojené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vlákny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sluchového nervu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přeměňují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vibrace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zvukových vĺn na elektrické impulzy. Náš sluchový nerv 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přenáší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mozku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Vestibulární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systém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skládá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tří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polokruhovitých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kanálků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(v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polokruhovitých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chodbičkách),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naplněné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lymfatickou tekutinou (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endolymfou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).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Tři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polokruhovité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kanálky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ústí do vydutí,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nazývající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„ampule (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ampulární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kristy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)“,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obsahují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smyslové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chĺoupky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Když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podíváme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doleva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vnitřní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ucho sa otočí 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orgánem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rovnováhy, lymfatická tekutina sa začne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pohybovat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stejně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smyslové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chloupky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Smyslové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chloupky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přenášejí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tento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podnět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mozku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nervový impulz.</a:t>
            </a:r>
            <a:r>
              <a:rPr lang="en-SK" sz="1800" dirty="0">
                <a:effectLst/>
              </a:rPr>
              <a:t>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7606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78C8149E-4983-48C6-9AEE-0C1CBBEDD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0E89548-CFB7-4B20-A454-507B2EB76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Hlemýžď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: Vysoké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frekvence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zaznamenávané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vstupu a čím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víc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postupují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dovnitř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tím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frekvence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nižší. 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překvapivé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že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když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začíná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ztráta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sluchu, máte pocit, že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všichni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okolo vás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mluví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nesrozumitelně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nikdo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nemluví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jasně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čistě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Hluboké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tóny totiž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formují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vnímání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hlasitosti, teda jak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hlasitě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něco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zatím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vysoké tóny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zabezpečují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čistotu,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tedy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porozumění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Někdy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to jemné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souhlásky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na konci slova,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které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způsobují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jemný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rozdíl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 Vyslovte „dup“ a „dub“ jedno po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druhém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zeptejte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se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co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ten druhý vnímal 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pět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metrů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dál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. Je to podobné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jako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u výškové budovy, spodní schody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jsou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také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nejvíc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opotřebované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protože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tyto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schody musí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používat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</a:rPr>
              <a:t>všichni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</a:rPr>
              <a:t> i ti z vyšších poschodí.</a:t>
            </a:r>
            <a:r>
              <a:rPr lang="en-SK" sz="1800" dirty="0">
                <a:effectLst/>
              </a:rPr>
              <a:t> </a:t>
            </a:r>
            <a:endParaRPr lang="en-US" altLang="de-DE" sz="1800" b="0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Novorozenci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Všechno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přichází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tlumené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filtrované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přes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stěnu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břicha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plodovou vodu.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Mozek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je trénovaný jen na nižší tóny.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b="1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Sluchová syntéza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 Spojení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zvuků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hlásek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)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slabik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slabik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do slov a slov do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vět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Selektivní</a:t>
            </a:r>
            <a:r>
              <a:rPr lang="sk-SK" sz="1800" b="1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pozornost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Rozlišování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mezi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smysluplnými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informacemi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hlukem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b="1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Sluchová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paměť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Schopnost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krátkodobě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nebo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dlouhodobě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uchovávat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sluchové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podněty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v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paměti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k-SK" sz="1800" b="1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Sluchové </a:t>
            </a:r>
            <a:r>
              <a:rPr lang="sk-SK" sz="1800" b="1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sekvencování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Ukládání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sluchových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podnětů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ve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správném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dirty="0" err="1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pořadí</a:t>
            </a:r>
            <a:r>
              <a:rPr lang="sk-SK" sz="1800" dirty="0"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8007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13150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8234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0910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97354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29236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2663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78645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1887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51588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528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199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93978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Helvetica Neu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2333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99336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9673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89018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156824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0054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63786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4606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80999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025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50261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35433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uto1 Bold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223301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01635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46341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33341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6335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070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377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63081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Helvetica Neu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16163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819CC07-A783-405C-A850-CC523A48B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E67E1BD-80C0-4EF5-93FF-6BE14A9CB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Helvetica Neue" charset="0"/>
              </a:rPr>
              <a:t>Second level</a:t>
            </a:r>
          </a:p>
          <a:p>
            <a:pPr lvl="2"/>
            <a:r>
              <a:rPr lang="en-US" altLang="de-DE">
                <a:sym typeface="Helvetica Neue" charset="0"/>
              </a:rPr>
              <a:t>Third level</a:t>
            </a:r>
          </a:p>
          <a:p>
            <a:pPr lvl="3"/>
            <a:r>
              <a:rPr lang="en-US" altLang="de-DE">
                <a:sym typeface="Helvetica Neue" charset="0"/>
              </a:rPr>
              <a:t>Fourth level</a:t>
            </a:r>
          </a:p>
          <a:p>
            <a:pPr lvl="4"/>
            <a:r>
              <a:rPr lang="en-US" altLang="de-DE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67240D"/>
          </a:solidFill>
          <a:latin typeface="+mn-lt"/>
          <a:ea typeface="+mn-ea"/>
          <a:cs typeface="+mn-cs"/>
          <a:sym typeface="Auto1 Bol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Helvetica Neue" charset="0"/>
          <a:ea typeface="+mj-ea"/>
          <a:cs typeface="+mj-cs"/>
          <a:sym typeface="Helvetica Neue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>
            <a:extLst>
              <a:ext uri="{FF2B5EF4-FFF2-40B4-BE49-F238E27FC236}">
                <a16:creationId xmlns:a16="http://schemas.microsoft.com/office/drawing/2014/main" id="{58198AB2-82F5-41F8-8440-7C70B30B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595"/>
          <a:stretch>
            <a:fillRect/>
          </a:stretch>
        </p:blipFill>
        <p:spPr bwMode="auto">
          <a:xfrm>
            <a:off x="2265363" y="635000"/>
            <a:ext cx="84724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Bild 3" descr="Logo.eps">
            <a:extLst>
              <a:ext uri="{FF2B5EF4-FFF2-40B4-BE49-F238E27FC236}">
                <a16:creationId xmlns:a16="http://schemas.microsoft.com/office/drawing/2014/main" id="{198681EE-CF63-4275-ACF9-C4E62D17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562600"/>
            <a:ext cx="9753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3562C-9AD1-47A6-0560-BA7036AA4F63}"/>
              </a:ext>
            </a:extLst>
          </p:cNvPr>
          <p:cNvSpPr txBox="1"/>
          <p:nvPr/>
        </p:nvSpPr>
        <p:spPr>
          <a:xfrm>
            <a:off x="4414168" y="7397080"/>
            <a:ext cx="7560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K" sz="2800" dirty="0"/>
              <a:t>INDIVIDUÁLN</a:t>
            </a:r>
            <a:r>
              <a:rPr lang="cs-CZ" sz="2800" dirty="0" err="1"/>
              <a:t>Í</a:t>
            </a:r>
            <a:r>
              <a:rPr lang="en-SK" sz="2800" dirty="0"/>
              <a:t> SLUCHOVÝ TRÉNIN</a:t>
            </a:r>
            <a:r>
              <a:rPr lang="cs-CZ" sz="2800" dirty="0"/>
              <a:t>K</a:t>
            </a:r>
            <a:endParaRPr lang="en-SK" sz="28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F540ABBB-1E57-4897-F650-134B4334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F5CDF1-18F3-4C6B-9EF0-54B6C92D6C30}"/>
              </a:ext>
            </a:extLst>
          </p:cNvPr>
          <p:cNvSpPr txBox="1"/>
          <p:nvPr/>
        </p:nvSpPr>
        <p:spPr>
          <a:xfrm rot="5400000">
            <a:off x="468052" y="1888468"/>
            <a:ext cx="6336704" cy="727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9CB62C-0F7A-4655-AE1A-5D688DE5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" y="2356520"/>
            <a:ext cx="13004800" cy="5040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8C41E4B-F21F-4A21-AD7F-2AA4AD434651}"/>
              </a:ext>
            </a:extLst>
          </p:cNvPr>
          <p:cNvSpPr txBox="1"/>
          <p:nvPr/>
        </p:nvSpPr>
        <p:spPr>
          <a:xfrm>
            <a:off x="741760" y="4084712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>
                <a:latin typeface="Auto1 Bold"/>
              </a:rPr>
              <a:t>Zdroj</a:t>
            </a:r>
            <a:r>
              <a:rPr lang="de-DE" sz="2200" dirty="0">
                <a:latin typeface="Auto1 Bold"/>
              </a:rPr>
              <a:t> </a:t>
            </a:r>
            <a:r>
              <a:rPr lang="de-DE" sz="2200" dirty="0" err="1">
                <a:latin typeface="Auto1 Bold"/>
              </a:rPr>
              <a:t>zvuku</a:t>
            </a:r>
            <a:endParaRPr lang="de-DE" sz="2200" dirty="0">
              <a:latin typeface="Auto1 Bold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A41D6B-9AE3-48CC-AB62-B06983BB031C}"/>
              </a:ext>
            </a:extLst>
          </p:cNvPr>
          <p:cNvSpPr txBox="1"/>
          <p:nvPr/>
        </p:nvSpPr>
        <p:spPr>
          <a:xfrm>
            <a:off x="3550072" y="37966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uto1 Bold"/>
              </a:rPr>
              <a:t>St</a:t>
            </a:r>
            <a:r>
              <a:rPr lang="cs-CZ" sz="2000" dirty="0" err="1">
                <a:latin typeface="Auto1 Bold"/>
              </a:rPr>
              <a:t>ř</a:t>
            </a:r>
            <a:r>
              <a:rPr lang="de-DE" sz="2000" dirty="0" err="1">
                <a:latin typeface="Auto1 Bold"/>
              </a:rPr>
              <a:t>edn</a:t>
            </a:r>
            <a:r>
              <a:rPr lang="cs-CZ" sz="2000" dirty="0" err="1">
                <a:latin typeface="Auto1 Bold"/>
              </a:rPr>
              <a:t>í</a:t>
            </a:r>
            <a:r>
              <a:rPr lang="de-DE" sz="2000" dirty="0">
                <a:latin typeface="Auto1 Bold"/>
              </a:rPr>
              <a:t> a </a:t>
            </a:r>
            <a:r>
              <a:rPr lang="de-DE" sz="2000" dirty="0" err="1">
                <a:latin typeface="Auto1 Bold"/>
              </a:rPr>
              <a:t>vn</a:t>
            </a:r>
            <a:r>
              <a:rPr lang="cs-CZ" sz="2000" dirty="0">
                <a:latin typeface="Auto1 Bold"/>
              </a:rPr>
              <a:t>i</a:t>
            </a:r>
            <a:r>
              <a:rPr lang="de-DE" sz="2000" dirty="0">
                <a:latin typeface="Auto1 Bold"/>
              </a:rPr>
              <a:t>t</a:t>
            </a:r>
            <a:r>
              <a:rPr lang="cs-CZ" sz="2000" dirty="0" err="1">
                <a:latin typeface="Auto1 Bold"/>
              </a:rPr>
              <a:t>ř</a:t>
            </a:r>
            <a:r>
              <a:rPr lang="de-DE" sz="2000" dirty="0" err="1">
                <a:latin typeface="Auto1 Bold"/>
              </a:rPr>
              <a:t>n</a:t>
            </a:r>
            <a:r>
              <a:rPr lang="cs-CZ" sz="2000" dirty="0" err="1">
                <a:latin typeface="Auto1 Bold"/>
              </a:rPr>
              <a:t>í</a:t>
            </a: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ucho</a:t>
            </a:r>
            <a:endParaRPr lang="de-DE" sz="2000" dirty="0">
              <a:latin typeface="Auto1 Bol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D647C0-C948-4759-B31F-BAC79483A3F1}"/>
              </a:ext>
            </a:extLst>
          </p:cNvPr>
          <p:cNvSpPr txBox="1"/>
          <p:nvPr/>
        </p:nvSpPr>
        <p:spPr>
          <a:xfrm>
            <a:off x="5926336" y="3796680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uto1 Bold"/>
              </a:rPr>
              <a:t>Centráln</a:t>
            </a:r>
            <a:r>
              <a:rPr lang="cs-CZ" sz="2000" dirty="0" err="1">
                <a:latin typeface="Auto1 Bold"/>
              </a:rPr>
              <a:t>í</a:t>
            </a:r>
            <a:r>
              <a:rPr lang="de-DE" sz="2000" dirty="0">
                <a:latin typeface="Auto1 Bold"/>
              </a:rPr>
              <a:t> p</a:t>
            </a:r>
            <a:r>
              <a:rPr lang="cs-CZ" sz="2000" dirty="0" err="1">
                <a:latin typeface="Auto1 Bold"/>
              </a:rPr>
              <a:t>ř</a:t>
            </a:r>
            <a:r>
              <a:rPr lang="de-DE" sz="2000" dirty="0" err="1">
                <a:latin typeface="Auto1 Bold"/>
              </a:rPr>
              <a:t>evod</a:t>
            </a:r>
            <a:r>
              <a:rPr lang="de-DE" sz="2000" dirty="0">
                <a:latin typeface="Auto1 Bold"/>
              </a:rPr>
              <a:t> </a:t>
            </a:r>
            <a:r>
              <a:rPr lang="cs-CZ" sz="2000" dirty="0">
                <a:latin typeface="Auto1 Bold"/>
              </a:rPr>
              <a:t>přes</a:t>
            </a: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sluchov</a:t>
            </a:r>
            <a:r>
              <a:rPr lang="cs-CZ" sz="2000" dirty="0">
                <a:latin typeface="Auto1 Bold"/>
              </a:rPr>
              <a:t>ou</a:t>
            </a: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dráhu</a:t>
            </a:r>
            <a:endParaRPr lang="de-DE" sz="2000" dirty="0">
              <a:latin typeface="Auto1 Bold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463277-4733-4192-9AFB-8D9F8903908A}"/>
              </a:ext>
            </a:extLst>
          </p:cNvPr>
          <p:cNvSpPr txBox="1"/>
          <p:nvPr/>
        </p:nvSpPr>
        <p:spPr>
          <a:xfrm>
            <a:off x="8662640" y="2788568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uto1 Bold"/>
              </a:rPr>
              <a:t>Sluchové vnímání</a:t>
            </a:r>
            <a:endParaRPr lang="de-DE" sz="2000" b="1" dirty="0">
              <a:latin typeface="Auto1 Bold"/>
            </a:endParaRPr>
          </a:p>
          <a:p>
            <a:r>
              <a:rPr lang="de-DE" sz="2000" u="sng" dirty="0">
                <a:latin typeface="Auto1 Bold"/>
              </a:rPr>
              <a:t> </a:t>
            </a:r>
            <a:r>
              <a:rPr lang="cs-CZ" sz="2000" u="sng" dirty="0">
                <a:latin typeface="Auto1 Bold"/>
              </a:rPr>
              <a:t>dílčí</a:t>
            </a:r>
            <a:r>
              <a:rPr lang="de-DE" sz="2000" u="sng" dirty="0">
                <a:latin typeface="Auto1 Bold"/>
              </a:rPr>
              <a:t> </a:t>
            </a:r>
            <a:r>
              <a:rPr lang="de-DE" sz="2000" u="sng" dirty="0" err="1">
                <a:latin typeface="Auto1 Bold"/>
              </a:rPr>
              <a:t>audit</a:t>
            </a:r>
            <a:r>
              <a:rPr lang="cs-CZ" sz="2000" u="sng" dirty="0">
                <a:latin typeface="Auto1 Bold"/>
              </a:rPr>
              <a:t>i</a:t>
            </a:r>
            <a:r>
              <a:rPr lang="de-DE" sz="2000" u="sng" dirty="0" err="1">
                <a:latin typeface="Auto1 Bold"/>
              </a:rPr>
              <a:t>vn</a:t>
            </a:r>
            <a:r>
              <a:rPr lang="cs-CZ" sz="2000" u="sng" dirty="0" err="1">
                <a:latin typeface="Auto1 Bold"/>
              </a:rPr>
              <a:t>í</a:t>
            </a:r>
            <a:r>
              <a:rPr lang="de-DE" sz="2000" u="sng" dirty="0">
                <a:latin typeface="Auto1 Bold"/>
              </a:rPr>
              <a:t> </a:t>
            </a:r>
            <a:r>
              <a:rPr lang="de-DE" sz="2000" u="sng" dirty="0" err="1">
                <a:latin typeface="Auto1 Bold"/>
              </a:rPr>
              <a:t>funkc</a:t>
            </a:r>
            <a:r>
              <a:rPr lang="cs-CZ" sz="2000" u="sng" dirty="0">
                <a:latin typeface="Auto1 Bold"/>
              </a:rPr>
              <a:t>e</a:t>
            </a:r>
            <a:r>
              <a:rPr lang="de-DE" sz="2000" u="sng" dirty="0">
                <a:latin typeface="Auto1 Bold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zaznamen</a:t>
            </a:r>
            <a:r>
              <a:rPr lang="cs-CZ" sz="2000" dirty="0">
                <a:latin typeface="Auto1 Bold"/>
              </a:rPr>
              <a:t>á</a:t>
            </a:r>
            <a:r>
              <a:rPr lang="de-DE" sz="2000" dirty="0" err="1">
                <a:latin typeface="Auto1 Bold"/>
              </a:rPr>
              <a:t>n</a:t>
            </a:r>
            <a:r>
              <a:rPr lang="cs-CZ" sz="2000" dirty="0" err="1">
                <a:latin typeface="Auto1 Bold"/>
              </a:rPr>
              <a:t>í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pam</a:t>
            </a:r>
            <a:r>
              <a:rPr lang="cs-CZ" sz="2000" dirty="0" err="1">
                <a:latin typeface="Auto1 Bold"/>
              </a:rPr>
              <a:t>ěť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selekc</a:t>
            </a:r>
            <a:r>
              <a:rPr lang="cs-CZ" sz="2000" dirty="0">
                <a:latin typeface="Auto1 Bold"/>
              </a:rPr>
              <a:t>e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analýza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syntéza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diferenci</a:t>
            </a:r>
            <a:r>
              <a:rPr lang="cs-CZ" sz="2000" dirty="0" err="1">
                <a:latin typeface="Auto1 Bold"/>
              </a:rPr>
              <a:t>ace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doplňov</a:t>
            </a:r>
            <a:r>
              <a:rPr lang="cs-CZ" sz="2000" dirty="0" err="1">
                <a:latin typeface="Auto1 Bold"/>
              </a:rPr>
              <a:t>ání</a:t>
            </a:r>
            <a:endParaRPr lang="de-DE" sz="2000" dirty="0">
              <a:latin typeface="Auto1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uto1 Bold"/>
              </a:rPr>
              <a:t> </a:t>
            </a:r>
            <a:r>
              <a:rPr lang="de-DE" sz="2000" dirty="0" err="1">
                <a:latin typeface="Auto1 Bold"/>
              </a:rPr>
              <a:t>integr</a:t>
            </a:r>
            <a:r>
              <a:rPr lang="cs-CZ" sz="2000" dirty="0">
                <a:latin typeface="Auto1 Bold"/>
              </a:rPr>
              <a:t>a</a:t>
            </a:r>
            <a:r>
              <a:rPr lang="de-DE" sz="2000" dirty="0">
                <a:latin typeface="Auto1 Bold"/>
              </a:rPr>
              <a:t>c</a:t>
            </a:r>
            <a:r>
              <a:rPr lang="cs-CZ" sz="2000" dirty="0">
                <a:latin typeface="Auto1 Bold"/>
              </a:rPr>
              <a:t>e</a:t>
            </a:r>
            <a:endParaRPr lang="de-DE" sz="2000" dirty="0">
              <a:latin typeface="Auto1 Bold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7DB7E3-C2B4-4D07-9DFE-0641E61E9849}"/>
              </a:ext>
            </a:extLst>
          </p:cNvPr>
          <p:cNvSpPr txBox="1"/>
          <p:nvPr/>
        </p:nvSpPr>
        <p:spPr>
          <a:xfrm>
            <a:off x="669752" y="6893024"/>
            <a:ext cx="12169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		  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	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	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de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špatná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akustika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erní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převodní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Centrálního</a:t>
            </a:r>
            <a:endParaRPr lang="de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ruchy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hluk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	   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sluchu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sluchu</a:t>
            </a:r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sluchového zpracování</a:t>
            </a:r>
            <a:endParaRPr lang="de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20FE69-11C1-45D5-8C36-DFC2774944F7}"/>
              </a:ext>
            </a:extLst>
          </p:cNvPr>
          <p:cNvSpPr txBox="1"/>
          <p:nvPr/>
        </p:nvSpPr>
        <p:spPr>
          <a:xfrm>
            <a:off x="1101800" y="34029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Poruchy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centráln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</a:t>
            </a:r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sluchového zpracování</a:t>
            </a:r>
            <a:endParaRPr lang="en-GB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de-DE" sz="3200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865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ol&#10;&#10;Description automatically generated">
            <a:extLst>
              <a:ext uri="{FF2B5EF4-FFF2-40B4-BE49-F238E27FC236}">
                <a16:creationId xmlns:a16="http://schemas.microsoft.com/office/drawing/2014/main" id="{618E07CF-2905-500D-20D7-178B5DE8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6A8BDC-0528-4961-BE03-74D643E56698}"/>
              </a:ext>
            </a:extLst>
          </p:cNvPr>
          <p:cNvSpPr txBox="1"/>
          <p:nvPr/>
        </p:nvSpPr>
        <p:spPr>
          <a:xfrm>
            <a:off x="1019368" y="752539"/>
            <a:ext cx="9227448" cy="59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Poruchy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dílčích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auditívn</a:t>
            </a:r>
            <a:r>
              <a:rPr lang="cs-CZ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ích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funkcí</a:t>
            </a:r>
            <a:endParaRPr lang="de-DE" sz="3200" b="1" dirty="0">
              <a:solidFill>
                <a:srgbClr val="80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A4B6188F-BF17-56FD-ED6F-C94C9A95B89B}"/>
              </a:ext>
            </a:extLst>
          </p:cNvPr>
          <p:cNvSpPr txBox="1"/>
          <p:nvPr/>
        </p:nvSpPr>
        <p:spPr>
          <a:xfrm>
            <a:off x="502116" y="1887085"/>
            <a:ext cx="11521280" cy="740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</a:t>
            </a:r>
            <a:r>
              <a:rPr lang="cs-CZ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pozornosti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  <a:r>
              <a:rPr lang="cs-CZ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ení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možné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zaměřit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zvukový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krátkodob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dlouhodobě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</a:t>
            </a:r>
            <a:r>
              <a:rPr lang="cs-CZ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</a:t>
            </a:r>
            <a:r>
              <a:rPr lang="cs-CZ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luchov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ťové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zmenšené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Slyšené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neukl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nebo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na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ený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de-D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Děti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 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tímto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problémem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následující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těžkosti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sluchového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sekvencov</a:t>
            </a:r>
            <a:r>
              <a:rPr lang="cs-CZ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ání</a:t>
            </a:r>
            <a:r>
              <a:rPr lang="de-DE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těmito obtížemi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často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dokáže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zopakova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sluchových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slab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k),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Splnění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vícečetných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instrukcí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 jednom pokynu je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téměř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nemožné. </a:t>
            </a:r>
            <a:r>
              <a:rPr lang="en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88B7F914-E967-FFF9-C39B-C4D01878C210}"/>
              </a:ext>
            </a:extLst>
          </p:cNvPr>
          <p:cNvSpPr txBox="1"/>
          <p:nvPr/>
        </p:nvSpPr>
        <p:spPr>
          <a:xfrm>
            <a:off x="1281820" y="5020816"/>
            <a:ext cx="10441160" cy="229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Reprodukovat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slyšené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slabiky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přiměřeně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věku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Slovní pokyny si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pamatují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jen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omezeně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problémy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psaním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diktátů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Počítání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nazpaměť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Učit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nazpaměť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906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78F726F4-545A-6982-3533-6C4EE6B0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62FE2B-B335-46C0-A401-DDF119737181}"/>
              </a:ext>
            </a:extLst>
          </p:cNvPr>
          <p:cNvSpPr txBox="1"/>
          <p:nvPr/>
        </p:nvSpPr>
        <p:spPr>
          <a:xfrm>
            <a:off x="-698400" y="77524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Sluchová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porucha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dílčích</a:t>
            </a:r>
            <a:r>
              <a:rPr lang="de-DE" sz="3200" b="1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funkcí</a:t>
            </a:r>
            <a:endParaRPr lang="de-DE" sz="3200" b="1" dirty="0">
              <a:solidFill>
                <a:srgbClr val="80000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C16271-737A-4D57-A138-1402128EBA8B}"/>
              </a:ext>
            </a:extLst>
          </p:cNvPr>
          <p:cNvSpPr txBox="1"/>
          <p:nvPr/>
        </p:nvSpPr>
        <p:spPr>
          <a:xfrm>
            <a:off x="1101800" y="2716560"/>
            <a:ext cx="11377264" cy="294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sluchové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selekce</a:t>
            </a: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sluchové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lokalizace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schopnosti sluchového časového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rozlišení</a:t>
            </a: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sluchové syntézy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sluchového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doplňování</a:t>
            </a: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centrálního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sluchového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poruchy vývoje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řeči</a:t>
            </a:r>
            <a:r>
              <a:rPr lang="en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71122D-4651-4239-9651-9C28D72C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35989"/>
          <a:stretch>
            <a:fillRect/>
          </a:stretch>
        </p:blipFill>
        <p:spPr bwMode="auto">
          <a:xfrm>
            <a:off x="957784" y="7037040"/>
            <a:ext cx="1152128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731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5C7D3399-80CE-0301-B67C-78AE5316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52227" name="Rectangle 2">
            <a:extLst>
              <a:ext uri="{FF2B5EF4-FFF2-40B4-BE49-F238E27FC236}">
                <a16:creationId xmlns:a16="http://schemas.microsoft.com/office/drawing/2014/main" id="{8DE36151-B461-484B-A10B-8D0F233CC333}"/>
              </a:ext>
            </a:extLst>
          </p:cNvPr>
          <p:cNvSpPr>
            <a:spLocks/>
          </p:cNvSpPr>
          <p:nvPr/>
        </p:nvSpPr>
        <p:spPr bwMode="auto">
          <a:xfrm>
            <a:off x="1371600" y="1104900"/>
            <a:ext cx="6769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en-US" altLang="de-DE">
              <a:solidFill>
                <a:srgbClr val="5A2310"/>
              </a:solidFill>
              <a:latin typeface="Auto1 Regular"/>
              <a:sym typeface="Auto1 Bold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35E07A-98B6-42CC-86E0-07B7BD8D77B0}"/>
              </a:ext>
            </a:extLst>
          </p:cNvPr>
          <p:cNvSpPr>
            <a:spLocks/>
          </p:cNvSpPr>
          <p:nvPr/>
        </p:nvSpPr>
        <p:spPr bwMode="auto">
          <a:xfrm>
            <a:off x="-50328" y="1060376"/>
            <a:ext cx="79208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en-GB" sz="3200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Možné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ř</a:t>
            </a:r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íznaky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sluchových obtíží</a:t>
            </a:r>
            <a:endParaRPr lang="en-GB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de-DE" sz="3200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77A2AE37-3C08-4878-875E-181CA34E9B96}"/>
              </a:ext>
            </a:extLst>
          </p:cNvPr>
          <p:cNvSpPr>
            <a:spLocks/>
          </p:cNvSpPr>
          <p:nvPr/>
        </p:nvSpPr>
        <p:spPr bwMode="auto">
          <a:xfrm>
            <a:off x="1245816" y="2140496"/>
            <a:ext cx="4732536" cy="3620368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89D98D8D-41A2-4162-9513-6B2D80D57288}"/>
              </a:ext>
            </a:extLst>
          </p:cNvPr>
          <p:cNvSpPr>
            <a:spLocks/>
          </p:cNvSpPr>
          <p:nvPr/>
        </p:nvSpPr>
        <p:spPr bwMode="auto">
          <a:xfrm>
            <a:off x="7447065" y="1982724"/>
            <a:ext cx="4141896" cy="31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záměna podobně znějících slov a hlásek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přehazování písmen (hlásek v mluvené řeči)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problémy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s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pravopis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m</a:t>
            </a: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 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slabé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porozum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ění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č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tenému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dyskalk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ulie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</p:txBody>
      </p:sp>
      <p:sp>
        <p:nvSpPr>
          <p:cNvPr id="70663" name="AutoShape 7">
            <a:extLst>
              <a:ext uri="{FF2B5EF4-FFF2-40B4-BE49-F238E27FC236}">
                <a16:creationId xmlns:a16="http://schemas.microsoft.com/office/drawing/2014/main" id="{C9BE9AA8-D93F-4308-B1F5-A1F8E6A13144}"/>
              </a:ext>
            </a:extLst>
          </p:cNvPr>
          <p:cNvSpPr>
            <a:spLocks/>
          </p:cNvSpPr>
          <p:nvPr/>
        </p:nvSpPr>
        <p:spPr bwMode="auto">
          <a:xfrm>
            <a:off x="7294488" y="2140496"/>
            <a:ext cx="4536504" cy="3600400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88313F06-6B50-435D-92F7-31C4B214CC0E}"/>
              </a:ext>
            </a:extLst>
          </p:cNvPr>
          <p:cNvSpPr>
            <a:spLocks/>
          </p:cNvSpPr>
          <p:nvPr/>
        </p:nvSpPr>
        <p:spPr bwMode="auto">
          <a:xfrm>
            <a:off x="1426357" y="7084938"/>
            <a:ext cx="4176464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oslabená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dynamika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ř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ečového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b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</a:b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   pr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o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j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vu (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tichý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/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hlas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itý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pr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o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j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v, </a:t>
            </a:r>
            <a:b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</a:b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  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vysoký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/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nízk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ý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opožděný vývoj 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ře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či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neplynulos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t 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ř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eči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•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nedostat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čný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cit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pr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o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mel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odii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</p:txBody>
      </p:sp>
      <p:sp>
        <p:nvSpPr>
          <p:cNvPr id="70665" name="AutoShape 9">
            <a:extLst>
              <a:ext uri="{FF2B5EF4-FFF2-40B4-BE49-F238E27FC236}">
                <a16:creationId xmlns:a16="http://schemas.microsoft.com/office/drawing/2014/main" id="{75A3FAA3-F579-4AF2-AE91-D07A76C7A594}"/>
              </a:ext>
            </a:extLst>
          </p:cNvPr>
          <p:cNvSpPr>
            <a:spLocks/>
          </p:cNvSpPr>
          <p:nvPr/>
        </p:nvSpPr>
        <p:spPr bwMode="auto">
          <a:xfrm>
            <a:off x="1173808" y="6460976"/>
            <a:ext cx="4752528" cy="2880320"/>
          </a:xfrm>
          <a:prstGeom prst="roundRect">
            <a:avLst>
              <a:gd name="adj" fmla="val 7852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0667" name="AutoShape 11">
            <a:extLst>
              <a:ext uri="{FF2B5EF4-FFF2-40B4-BE49-F238E27FC236}">
                <a16:creationId xmlns:a16="http://schemas.microsoft.com/office/drawing/2014/main" id="{72380954-DB04-4AD6-A680-DE5409856B22}"/>
              </a:ext>
            </a:extLst>
          </p:cNvPr>
          <p:cNvSpPr>
            <a:spLocks/>
          </p:cNvSpPr>
          <p:nvPr/>
        </p:nvSpPr>
        <p:spPr bwMode="auto">
          <a:xfrm>
            <a:off x="7222480" y="6460976"/>
            <a:ext cx="4608512" cy="2860824"/>
          </a:xfrm>
          <a:prstGeom prst="roundRect">
            <a:avLst>
              <a:gd name="adj" fmla="val 7852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D4821EB-27A8-4A03-A18F-7B26BDB5E736}"/>
              </a:ext>
            </a:extLst>
          </p:cNvPr>
          <p:cNvSpPr txBox="1"/>
          <p:nvPr/>
        </p:nvSpPr>
        <p:spPr>
          <a:xfrm>
            <a:off x="1415840" y="2237182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těžkosti soustředit se na rozhovor ve skupině více lidí </a:t>
            </a:r>
            <a:endParaRPr lang="en-GB" sz="2600" dirty="0">
              <a:solidFill>
                <a:srgbClr val="5E292F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oslabené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vníman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í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vysokých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</a:b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tón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ů</a:t>
            </a:r>
            <a:endParaRPr lang="en-GB" sz="2600" dirty="0">
              <a:solidFill>
                <a:srgbClr val="5E292F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ř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ecitliv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ělost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zvuky</a:t>
            </a:r>
            <a:endParaRPr lang="en-GB" sz="2600" dirty="0">
              <a:solidFill>
                <a:srgbClr val="5E292F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písk</a:t>
            </a:r>
            <a:r>
              <a:rPr lang="cs-CZ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á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í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v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uš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í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ch</a:t>
            </a:r>
            <a:endParaRPr lang="en-GB" sz="2600" dirty="0">
              <a:solidFill>
                <a:srgbClr val="5E292F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c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entráln</a:t>
            </a:r>
            <a:r>
              <a:rPr lang="cs-CZ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í</a:t>
            </a:r>
            <a:r>
              <a:rPr lang="en-GB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nedoslýchavos</a:t>
            </a:r>
            <a:r>
              <a:rPr lang="cs-CZ" sz="2600" dirty="0">
                <a:solidFill>
                  <a:srgbClr val="5E292F"/>
                </a:solidFill>
                <a:effectLst/>
                <a:latin typeface="Calibri" panose="020F0502020204030204" pitchFamily="34" charset="0"/>
              </a:rPr>
              <a:t>t</a:t>
            </a:r>
            <a:endParaRPr lang="en-GB" sz="2600" dirty="0">
              <a:solidFill>
                <a:srgbClr val="5E292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E71D4-678E-4963-EA4A-99CC0598DB6E}"/>
              </a:ext>
            </a:extLst>
          </p:cNvPr>
          <p:cNvSpPr txBox="1"/>
          <p:nvPr/>
        </p:nvSpPr>
        <p:spPr>
          <a:xfrm>
            <a:off x="7366993" y="6524381"/>
            <a:ext cx="4463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snadná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vyruš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itelnost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z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krá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c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ená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doba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koncentr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ace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problémy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s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pozornos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tí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a</a:t>
            </a:r>
            <a:r>
              <a:rPr lang="cs-CZ" sz="2600" dirty="0">
                <a:solidFill>
                  <a:srgbClr val="5E292F"/>
                </a:solidFill>
                <a:latin typeface="Calibri" panose="020F0502020204030204" pitchFamily="34" charset="0"/>
              </a:rPr>
              <a:t> s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vnímaním</a:t>
            </a:r>
            <a:endParaRPr lang="en-GB" sz="2600" dirty="0">
              <a:solidFill>
                <a:srgbClr val="5E292F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oslabené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pam</a:t>
            </a:r>
            <a:r>
              <a:rPr lang="cs-CZ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ě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ťové</a:t>
            </a:r>
            <a:r>
              <a:rPr lang="en-GB" sz="2600" dirty="0">
                <a:solidFill>
                  <a:srgbClr val="5E292F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E292F"/>
                </a:solidFill>
                <a:latin typeface="Calibri" panose="020F0502020204030204" pitchFamily="34" charset="0"/>
              </a:rPr>
              <a:t>schopnosti</a:t>
            </a:r>
            <a:endParaRPr lang="en-SK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0661" grpId="0" animBg="1"/>
      <p:bldP spid="70662" grpId="0" autoUpdateAnimBg="0"/>
      <p:bldP spid="70663" grpId="0" animBg="1"/>
      <p:bldP spid="70664" grpId="0" autoUpdateAnimBg="0"/>
      <p:bldP spid="70665" grpId="0" animBg="1"/>
      <p:bldP spid="706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>
            <a:extLst>
              <a:ext uri="{FF2B5EF4-FFF2-40B4-BE49-F238E27FC236}">
                <a16:creationId xmlns:a16="http://schemas.microsoft.com/office/drawing/2014/main" id="{5B5CB46A-C63E-4355-A0B5-E9C8AF29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35989"/>
          <a:stretch>
            <a:fillRect/>
          </a:stretch>
        </p:blipFill>
        <p:spPr bwMode="auto">
          <a:xfrm>
            <a:off x="885776" y="6172944"/>
            <a:ext cx="1116124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FFF588FB-33D4-4334-87AA-9987F96F79E6}"/>
              </a:ext>
            </a:extLst>
          </p:cNvPr>
          <p:cNvSpPr>
            <a:spLocks/>
          </p:cNvSpPr>
          <p:nvPr/>
        </p:nvSpPr>
        <p:spPr bwMode="auto">
          <a:xfrm>
            <a:off x="885776" y="3652664"/>
            <a:ext cx="11377264" cy="103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C</a:t>
            </a:r>
            <a:r>
              <a:rPr lang="en-US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 </a:t>
            </a:r>
            <a:r>
              <a:rPr lang="en-US" altLang="de-DE" sz="42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rozum</a:t>
            </a:r>
            <a:r>
              <a:rPr lang="cs-CZ" altLang="de-DE" sz="42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íme</a:t>
            </a:r>
            <a:r>
              <a:rPr lang="en-US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pod </a:t>
            </a:r>
            <a:r>
              <a:rPr lang="cs-CZ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pojmem </a:t>
            </a:r>
            <a:r>
              <a:rPr lang="en-US" altLang="de-DE" sz="42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vyvážen</a:t>
            </a:r>
            <a:r>
              <a:rPr lang="cs-CZ" altLang="de-DE" sz="42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é</a:t>
            </a:r>
            <a:r>
              <a:rPr lang="en-US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4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slyšení</a:t>
            </a:r>
            <a:endParaRPr lang="en-US" altLang="de-DE" sz="4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04963DD1-03FF-8932-DB58-A052FA80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5F3A28CA-DBEB-B73D-2A54-7378A419C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2B178C-B41D-A668-2827-8C6A9B0D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40" y="-15172"/>
            <a:ext cx="11954232" cy="1795628"/>
          </a:xfrm>
          <a:prstGeom prst="rect">
            <a:avLst/>
          </a:prstGeom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19FA8AE9-C6F0-4FED-A63C-2E8AEC30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35989"/>
          <a:stretch>
            <a:fillRect/>
          </a:stretch>
        </p:blipFill>
        <p:spPr bwMode="auto">
          <a:xfrm>
            <a:off x="813768" y="7325072"/>
            <a:ext cx="11553924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>
            <a:extLst>
              <a:ext uri="{FF2B5EF4-FFF2-40B4-BE49-F238E27FC236}">
                <a16:creationId xmlns:a16="http://schemas.microsoft.com/office/drawing/2014/main" id="{8D4C745B-9E8D-44CF-96A5-C92904677A23}"/>
              </a:ext>
            </a:extLst>
          </p:cNvPr>
          <p:cNvSpPr>
            <a:spLocks/>
          </p:cNvSpPr>
          <p:nvPr/>
        </p:nvSpPr>
        <p:spPr bwMode="auto">
          <a:xfrm>
            <a:off x="813768" y="1060376"/>
            <a:ext cx="842493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eaLnBrk="1" hangingPunct="1">
              <a:buNone/>
            </a:pP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 </a:t>
            </a:r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rozum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 pod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pojmem </a:t>
            </a:r>
            <a:r>
              <a:rPr lang="en-GB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vyvážen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é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slyšení</a:t>
            </a:r>
            <a:r>
              <a:rPr lang="en-GB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br>
              <a:rPr lang="en-US" altLang="de-DE" sz="3200" b="1" dirty="0">
                <a:solidFill>
                  <a:srgbClr val="3C1A1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</a:br>
            <a:endParaRPr lang="en-US" altLang="de-DE" sz="3200" b="1" dirty="0">
              <a:solidFill>
                <a:srgbClr val="3C1A1D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7F91869-1B81-4E33-A3CD-4EB5DE8DC93A}"/>
              </a:ext>
            </a:extLst>
          </p:cNvPr>
          <p:cNvSpPr>
            <a:spLocks/>
          </p:cNvSpPr>
          <p:nvPr/>
        </p:nvSpPr>
        <p:spPr bwMode="auto">
          <a:xfrm>
            <a:off x="1278460" y="2571998"/>
            <a:ext cx="11089232" cy="46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marL="457200" indent="-457200" eaLnBrk="1" hangingPunct="1"/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/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chny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frekvenc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slyšené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vyvážen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uší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dominantn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samotné slyšené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pot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ebná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minimáln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koncentr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</a:t>
            </a: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Ruchy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zvuky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eč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vním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ané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diferencovan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GB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Porozum</a:t>
            </a:r>
            <a:r>
              <a:rPr lang="cs-CZ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ění</a:t>
            </a:r>
            <a:r>
              <a:rPr lang="cs-CZ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slyšeného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jednoduché</a:t>
            </a:r>
            <a:r>
              <a:rPr lang="en-GB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eaLnBrk="1" hangingPunct="1"/>
            <a:endParaRPr lang="en-US" altLang="de-DE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F23A45E-E3F0-4941-BF97-418C0D6B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35989"/>
          <a:stretch>
            <a:fillRect/>
          </a:stretch>
        </p:blipFill>
        <p:spPr bwMode="auto">
          <a:xfrm>
            <a:off x="885776" y="7325072"/>
            <a:ext cx="11553924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B933EBE8-D6D1-1FCD-2FF4-545D8ADA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pic>
        <p:nvPicPr>
          <p:cNvPr id="26626" name="Bild 8" descr="Leeres Audio.png">
            <a:extLst>
              <a:ext uri="{FF2B5EF4-FFF2-40B4-BE49-F238E27FC236}">
                <a16:creationId xmlns:a16="http://schemas.microsoft.com/office/drawing/2014/main" id="{D76D5101-9641-4971-BC90-DDCA18734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" y="1780456"/>
            <a:ext cx="12687300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F03B2558-470A-4B6B-8A8E-39BF04FA9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792" y="628328"/>
            <a:ext cx="5256584" cy="936104"/>
          </a:xfrm>
        </p:spPr>
        <p:txBody>
          <a:bodyPr/>
          <a:lstStyle/>
          <a:p>
            <a:pPr algn="l" eaLnBrk="1" hangingPunct="1"/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Testov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ání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sluchu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26628" name="AutoShape 3">
            <a:extLst>
              <a:ext uri="{FF2B5EF4-FFF2-40B4-BE49-F238E27FC236}">
                <a16:creationId xmlns:a16="http://schemas.microsoft.com/office/drawing/2014/main" id="{5B83F527-46CA-4B4E-8160-4B3AD14C8FFC}"/>
              </a:ext>
            </a:extLst>
          </p:cNvPr>
          <p:cNvSpPr>
            <a:spLocks/>
          </p:cNvSpPr>
          <p:nvPr/>
        </p:nvSpPr>
        <p:spPr bwMode="auto">
          <a:xfrm>
            <a:off x="1346632" y="4804792"/>
            <a:ext cx="10729192" cy="3816424"/>
          </a:xfrm>
          <a:prstGeom prst="roundRect">
            <a:avLst>
              <a:gd name="adj" fmla="val 4083"/>
            </a:avLst>
          </a:prstGeom>
          <a:solidFill>
            <a:schemeClr val="accent1">
              <a:alpha val="76077"/>
            </a:schemeClr>
          </a:solidFill>
          <a:ln w="25400">
            <a:solidFill>
              <a:schemeClr val="tx1">
                <a:alpha val="76077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4200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D0B0F4A8-EB6F-4D0C-9E54-E9B582BAF9EA}"/>
              </a:ext>
            </a:extLst>
          </p:cNvPr>
          <p:cNvSpPr>
            <a:spLocks/>
          </p:cNvSpPr>
          <p:nvPr/>
        </p:nvSpPr>
        <p:spPr bwMode="auto">
          <a:xfrm>
            <a:off x="2541960" y="6172944"/>
            <a:ext cx="8509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„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optimáln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í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“ k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ř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ivka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Helvetica" pitchFamily="2" charset="0"/>
              </a:rPr>
              <a:t>slyšení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pod</a:t>
            </a:r>
            <a:r>
              <a:rPr lang="cs-CZ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le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Tomatis</a:t>
            </a:r>
            <a:r>
              <a:rPr lang="cs-CZ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e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26630" name="Freeform 5">
            <a:extLst>
              <a:ext uri="{FF2B5EF4-FFF2-40B4-BE49-F238E27FC236}">
                <a16:creationId xmlns:a16="http://schemas.microsoft.com/office/drawing/2014/main" id="{010F80EC-49A0-4B76-8598-60F6F0D92083}"/>
              </a:ext>
            </a:extLst>
          </p:cNvPr>
          <p:cNvSpPr>
            <a:spLocks/>
          </p:cNvSpPr>
          <p:nvPr/>
        </p:nvSpPr>
        <p:spPr bwMode="auto">
          <a:xfrm>
            <a:off x="6934448" y="3436640"/>
            <a:ext cx="698500" cy="2247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0"/>
                </a:moveTo>
                <a:lnTo>
                  <a:pt x="20182" y="1418"/>
                </a:lnTo>
                <a:lnTo>
                  <a:pt x="0" y="21600"/>
                </a:lnTo>
              </a:path>
            </a:pathLst>
          </a:custGeom>
          <a:noFill/>
          <a:ln w="50800">
            <a:solidFill>
              <a:srgbClr val="671D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6631" name="Freeform 6">
            <a:extLst>
              <a:ext uri="{FF2B5EF4-FFF2-40B4-BE49-F238E27FC236}">
                <a16:creationId xmlns:a16="http://schemas.microsoft.com/office/drawing/2014/main" id="{5719793F-0AF9-4E1A-8E57-E51BFA328B1A}"/>
              </a:ext>
            </a:extLst>
          </p:cNvPr>
          <p:cNvSpPr>
            <a:spLocks/>
          </p:cNvSpPr>
          <p:nvPr/>
        </p:nvSpPr>
        <p:spPr bwMode="auto">
          <a:xfrm flipH="1">
            <a:off x="3550072" y="4444752"/>
            <a:ext cx="596900" cy="1244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0"/>
                </a:moveTo>
                <a:lnTo>
                  <a:pt x="20182" y="1418"/>
                </a:lnTo>
                <a:lnTo>
                  <a:pt x="0" y="21600"/>
                </a:lnTo>
              </a:path>
            </a:pathLst>
          </a:custGeom>
          <a:noFill/>
          <a:ln w="50800">
            <a:solidFill>
              <a:srgbClr val="671D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6632" name="Freeform 7">
            <a:extLst>
              <a:ext uri="{FF2B5EF4-FFF2-40B4-BE49-F238E27FC236}">
                <a16:creationId xmlns:a16="http://schemas.microsoft.com/office/drawing/2014/main" id="{91D6EF65-557F-4646-B788-09A4CAF6BB60}"/>
              </a:ext>
            </a:extLst>
          </p:cNvPr>
          <p:cNvSpPr>
            <a:spLocks/>
          </p:cNvSpPr>
          <p:nvPr/>
        </p:nvSpPr>
        <p:spPr bwMode="auto">
          <a:xfrm flipH="1">
            <a:off x="5422280" y="3868688"/>
            <a:ext cx="25400" cy="1752600"/>
          </a:xfrm>
          <a:custGeom>
            <a:avLst/>
            <a:gdLst>
              <a:gd name="T0" fmla="*/ 67162 w 21600"/>
              <a:gd name="T1" fmla="*/ 0 h 21600"/>
              <a:gd name="T2" fmla="*/ 62753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0"/>
                </a:moveTo>
                <a:lnTo>
                  <a:pt x="20182" y="1418"/>
                </a:lnTo>
                <a:lnTo>
                  <a:pt x="0" y="21600"/>
                </a:lnTo>
              </a:path>
            </a:pathLst>
          </a:custGeom>
          <a:noFill/>
          <a:ln w="50800">
            <a:solidFill>
              <a:srgbClr val="671D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CB717-CC9D-9ED6-7C8F-8CF7F65177D1}"/>
              </a:ext>
            </a:extLst>
          </p:cNvPr>
          <p:cNvSpPr txBox="1"/>
          <p:nvPr/>
        </p:nvSpPr>
        <p:spPr>
          <a:xfrm>
            <a:off x="675290" y="1982912"/>
            <a:ext cx="71952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tx1"/>
                </a:solidFill>
                <a:effectLst/>
                <a:latin typeface="Helvetica" pitchFamily="2" charset="0"/>
              </a:rPr>
              <a:t>Monauráln</a:t>
            </a:r>
            <a:r>
              <a:rPr lang="cs-CZ" sz="2400" dirty="0" err="1">
                <a:solidFill>
                  <a:schemeClr val="tx1"/>
                </a:solidFill>
                <a:effectLst/>
                <a:latin typeface="Helvetica" pitchFamily="2" charset="0"/>
              </a:rPr>
              <a:t>í</a:t>
            </a:r>
            <a:r>
              <a:rPr lang="en-GB" sz="2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Helvetica" pitchFamily="2" charset="0"/>
              </a:rPr>
              <a:t>slyšení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vpravo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O / v</a:t>
            </a:r>
            <a:r>
              <a:rPr lang="cs-CZ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le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vo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X) </a:t>
            </a:r>
            <a:endParaRPr lang="en-SK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ol&#10;&#10;Description automatically generated">
            <a:extLst>
              <a:ext uri="{FF2B5EF4-FFF2-40B4-BE49-F238E27FC236}">
                <a16:creationId xmlns:a16="http://schemas.microsoft.com/office/drawing/2014/main" id="{F8CFEA2C-B8D7-6E30-CD87-7EA2CE60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pic>
        <p:nvPicPr>
          <p:cNvPr id="28674" name="Bild 6" descr="Leeres Audio.png">
            <a:extLst>
              <a:ext uri="{FF2B5EF4-FFF2-40B4-BE49-F238E27FC236}">
                <a16:creationId xmlns:a16="http://schemas.microsoft.com/office/drawing/2014/main" id="{8AD3B401-56BD-4D39-81BD-9429555C6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" y="2081560"/>
            <a:ext cx="12687300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20961C5F-0BA4-437C-88BF-CBA1AA904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784" y="268288"/>
            <a:ext cx="4176464" cy="1701800"/>
          </a:xfrm>
        </p:spPr>
        <p:txBody>
          <a:bodyPr/>
          <a:lstStyle/>
          <a:p>
            <a:pPr algn="l" eaLnBrk="1" hangingPunct="1"/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Testov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á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n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sluchu</a:t>
            </a:r>
            <a:endParaRPr lang="en-US" altLang="de-DE" sz="3200" b="1" dirty="0">
              <a:solidFill>
                <a:srgbClr val="5A231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28676" name="AutoShape 3">
            <a:extLst>
              <a:ext uri="{FF2B5EF4-FFF2-40B4-BE49-F238E27FC236}">
                <a16:creationId xmlns:a16="http://schemas.microsoft.com/office/drawing/2014/main" id="{3F01200B-B95F-425D-B153-2E524822DACD}"/>
              </a:ext>
            </a:extLst>
          </p:cNvPr>
          <p:cNvSpPr>
            <a:spLocks/>
          </p:cNvSpPr>
          <p:nvPr/>
        </p:nvSpPr>
        <p:spPr bwMode="auto">
          <a:xfrm>
            <a:off x="1317824" y="3148608"/>
            <a:ext cx="10807700" cy="1905000"/>
          </a:xfrm>
          <a:prstGeom prst="roundRect">
            <a:avLst>
              <a:gd name="adj" fmla="val 10000"/>
            </a:avLst>
          </a:prstGeom>
          <a:solidFill>
            <a:srgbClr val="66FF66">
              <a:alpha val="54901"/>
            </a:srgbClr>
          </a:solidFill>
          <a:ln w="25400">
            <a:solidFill>
              <a:schemeClr val="tx1">
                <a:alpha val="5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4200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9155EB0-729A-43B9-9607-313AD94E5D4F}"/>
              </a:ext>
            </a:extLst>
          </p:cNvPr>
          <p:cNvSpPr>
            <a:spLocks/>
          </p:cNvSpPr>
          <p:nvPr/>
        </p:nvSpPr>
        <p:spPr bwMode="auto">
          <a:xfrm>
            <a:off x="1317824" y="5092824"/>
            <a:ext cx="10807700" cy="1270000"/>
          </a:xfrm>
          <a:prstGeom prst="roundRect">
            <a:avLst>
              <a:gd name="adj" fmla="val 15000"/>
            </a:avLst>
          </a:prstGeom>
          <a:solidFill>
            <a:srgbClr val="BF500B">
              <a:alpha val="54901"/>
            </a:srgbClr>
          </a:solidFill>
          <a:ln w="25400">
            <a:solidFill>
              <a:schemeClr val="tx1">
                <a:alpha val="5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4200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CD1E527-AD2C-44E7-8E7E-D6044066D43E}"/>
              </a:ext>
            </a:extLst>
          </p:cNvPr>
          <p:cNvSpPr>
            <a:spLocks/>
          </p:cNvSpPr>
          <p:nvPr/>
        </p:nvSpPr>
        <p:spPr bwMode="auto">
          <a:xfrm>
            <a:off x="1317824" y="6388968"/>
            <a:ext cx="10807700" cy="2501900"/>
          </a:xfrm>
          <a:prstGeom prst="roundRect">
            <a:avLst>
              <a:gd name="adj" fmla="val 7611"/>
            </a:avLst>
          </a:prstGeom>
          <a:solidFill>
            <a:srgbClr val="FF0000">
              <a:alpha val="54901"/>
            </a:srgbClr>
          </a:solidFill>
          <a:ln w="25400">
            <a:solidFill>
              <a:schemeClr val="tx1">
                <a:alpha val="5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4200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CC0B8-2A3E-7C5B-9356-AAA72C679486}"/>
              </a:ext>
            </a:extLst>
          </p:cNvPr>
          <p:cNvSpPr txBox="1"/>
          <p:nvPr/>
        </p:nvSpPr>
        <p:spPr>
          <a:xfrm>
            <a:off x="531274" y="2293196"/>
            <a:ext cx="71952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tx1"/>
                </a:solidFill>
                <a:effectLst/>
                <a:latin typeface="Helvetica" pitchFamily="2" charset="0"/>
              </a:rPr>
              <a:t>Monauráln</a:t>
            </a:r>
            <a:r>
              <a:rPr lang="cs-CZ" sz="2400" dirty="0" err="1">
                <a:solidFill>
                  <a:schemeClr val="tx1"/>
                </a:solidFill>
                <a:effectLst/>
                <a:latin typeface="Helvetica" pitchFamily="2" charset="0"/>
              </a:rPr>
              <a:t>í</a:t>
            </a:r>
            <a:r>
              <a:rPr lang="en-GB" sz="2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Helvetica" pitchFamily="2" charset="0"/>
              </a:rPr>
              <a:t>slyšení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vpravo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O / v</a:t>
            </a:r>
            <a:r>
              <a:rPr lang="cs-CZ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le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vo</a:t>
            </a:r>
            <a:r>
              <a:rPr lang="en-GB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 X) </a:t>
            </a:r>
            <a:endParaRPr lang="en-SK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DF90531-E053-ACD3-C2CA-7C641D314C55}"/>
              </a:ext>
            </a:extLst>
          </p:cNvPr>
          <p:cNvSpPr>
            <a:spLocks/>
          </p:cNvSpPr>
          <p:nvPr/>
        </p:nvSpPr>
        <p:spPr bwMode="auto">
          <a:xfrm>
            <a:off x="4558184" y="4012704"/>
            <a:ext cx="7529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nad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20 dB: „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normáln</a:t>
            </a:r>
            <a:r>
              <a:rPr lang="cs-CZ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í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sluch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“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1FBC3-E90C-B093-3D4A-029426D68D95}"/>
              </a:ext>
            </a:extLst>
          </p:cNvPr>
          <p:cNvSpPr>
            <a:spLocks/>
          </p:cNvSpPr>
          <p:nvPr/>
        </p:nvSpPr>
        <p:spPr bwMode="auto">
          <a:xfrm>
            <a:off x="4630192" y="5452864"/>
            <a:ext cx="6157912" cy="5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20 – 40 dB: </a:t>
            </a:r>
            <a:b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cs-CZ" sz="3200" b="1" dirty="0" err="1">
                <a:solidFill>
                  <a:srgbClr val="000000"/>
                </a:solidFill>
                <a:latin typeface="Helvetica" pitchFamily="2" charset="0"/>
              </a:rPr>
              <a:t>le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hká</a:t>
            </a:r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nedoslýchavos</a:t>
            </a:r>
            <a:r>
              <a:rPr lang="cs-CZ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t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E6525FA-14E7-91CE-2DAC-3ED331AC507B}"/>
              </a:ext>
            </a:extLst>
          </p:cNvPr>
          <p:cNvSpPr>
            <a:spLocks/>
          </p:cNvSpPr>
          <p:nvPr/>
        </p:nvSpPr>
        <p:spPr bwMode="auto">
          <a:xfrm>
            <a:off x="4630192" y="7037040"/>
            <a:ext cx="6273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r>
              <a:rPr lang="en-GB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od 40 dB: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nedoslýchavos</a:t>
            </a:r>
            <a:r>
              <a:rPr lang="cs-CZ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t</a:t>
            </a:r>
            <a:endParaRPr lang="en-GB" sz="3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D289B327-E002-FC58-B128-89D78E9D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pic>
        <p:nvPicPr>
          <p:cNvPr id="52225" name="Picture 1">
            <a:extLst>
              <a:ext uri="{FF2B5EF4-FFF2-40B4-BE49-F238E27FC236}">
                <a16:creationId xmlns:a16="http://schemas.microsoft.com/office/drawing/2014/main" id="{1EC2FA76-9865-41D0-A872-A0694BBF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24" y="1858853"/>
            <a:ext cx="6984776" cy="76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C81B0893-0A72-4F51-8D79-1233E4AA2FBD}"/>
              </a:ext>
            </a:extLst>
          </p:cNvPr>
          <p:cNvSpPr>
            <a:spLocks/>
          </p:cNvSpPr>
          <p:nvPr/>
        </p:nvSpPr>
        <p:spPr bwMode="auto">
          <a:xfrm>
            <a:off x="1061020" y="700336"/>
            <a:ext cx="10121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i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a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z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en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n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ě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kt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rých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každodenn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ch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zvuk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ů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9FAE04-AB51-443C-8CEB-D8432E9BF56B}"/>
              </a:ext>
            </a:extLst>
          </p:cNvPr>
          <p:cNvSpPr txBox="1"/>
          <p:nvPr/>
        </p:nvSpPr>
        <p:spPr>
          <a:xfrm>
            <a:off x="3262040" y="8045152"/>
            <a:ext cx="576064" cy="3231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1500" b="1">
                <a:latin typeface="Copperplate Gothic Bold" panose="020E0705020206020404" pitchFamily="34" charset="0"/>
              </a:rPr>
              <a:t>110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44373CB8-C25F-6153-C605-535378F4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99522C-AC27-459D-ADF2-85BD2D4B81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106" t="-1269" r="9710" b="29087"/>
          <a:stretch/>
        </p:blipFill>
        <p:spPr>
          <a:xfrm>
            <a:off x="-194344" y="2716560"/>
            <a:ext cx="13004800" cy="53285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F0E8BDE-32D6-44B3-A221-A77970C0CBFC}"/>
              </a:ext>
            </a:extLst>
          </p:cNvPr>
          <p:cNvSpPr txBox="1"/>
          <p:nvPr/>
        </p:nvSpPr>
        <p:spPr>
          <a:xfrm>
            <a:off x="-432048" y="772344"/>
            <a:ext cx="801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Výv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oj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hlasitosti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zvuku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 třídě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253F0-9915-3748-91FB-4B34F0D3D925}"/>
              </a:ext>
            </a:extLst>
          </p:cNvPr>
          <p:cNvSpPr txBox="1"/>
          <p:nvPr/>
        </p:nvSpPr>
        <p:spPr>
          <a:xfrm>
            <a:off x="597744" y="6604992"/>
            <a:ext cx="230425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b="1" dirty="0"/>
              <a:t>V</a:t>
            </a:r>
            <a:r>
              <a:rPr lang="en-SK" sz="1500" b="1" dirty="0"/>
              <a:t>zd</a:t>
            </a:r>
            <a:r>
              <a:rPr lang="cs-CZ" sz="1500" b="1" dirty="0"/>
              <a:t>á</a:t>
            </a:r>
            <a:r>
              <a:rPr lang="en-SK" sz="1500" b="1" dirty="0"/>
              <a:t>lenos</a:t>
            </a:r>
            <a:r>
              <a:rPr lang="cs-CZ" sz="1500" b="1" dirty="0"/>
              <a:t>t</a:t>
            </a:r>
            <a:r>
              <a:rPr lang="en-SK" sz="1500" b="1" dirty="0"/>
              <a:t> od katedry</a:t>
            </a:r>
          </a:p>
          <a:p>
            <a:r>
              <a:rPr lang="en-GB" sz="1500" b="1" dirty="0"/>
              <a:t>H</a:t>
            </a:r>
            <a:r>
              <a:rPr lang="en-SK" sz="1500" b="1" dirty="0"/>
              <a:t>lasitos</a:t>
            </a:r>
            <a:r>
              <a:rPr lang="cs-CZ" sz="1500" b="1" dirty="0"/>
              <a:t>t</a:t>
            </a:r>
            <a:r>
              <a:rPr lang="en-SK" sz="1500" b="1" dirty="0"/>
              <a:t> učite</a:t>
            </a:r>
            <a:r>
              <a:rPr lang="cs-CZ" sz="1500" b="1" dirty="0"/>
              <a:t>l</a:t>
            </a:r>
            <a:r>
              <a:rPr lang="en-SK" sz="1500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1EF79-D102-8121-88B3-21888FA82DB8}"/>
              </a:ext>
            </a:extLst>
          </p:cNvPr>
          <p:cNvSpPr txBox="1"/>
          <p:nvPr/>
        </p:nvSpPr>
        <p:spPr>
          <a:xfrm>
            <a:off x="3751077" y="7397080"/>
            <a:ext cx="5113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/>
              <a:t>O</a:t>
            </a:r>
            <a:r>
              <a:rPr lang="en-SK" sz="1800" b="1" dirty="0"/>
              <a:t>kn</a:t>
            </a:r>
            <a:r>
              <a:rPr lang="cs-CZ" sz="1800" b="1" dirty="0"/>
              <a:t>a</a:t>
            </a:r>
            <a:r>
              <a:rPr lang="en-SK" sz="1800" b="1" dirty="0"/>
              <a:t> a st</a:t>
            </a:r>
            <a:r>
              <a:rPr lang="cs-CZ" sz="1800" b="1" dirty="0" err="1"/>
              <a:t>ě</a:t>
            </a:r>
            <a:r>
              <a:rPr lang="en-SK" sz="1800" b="1" dirty="0"/>
              <a:t>ny = zdroj ruch</a:t>
            </a:r>
            <a:r>
              <a:rPr lang="cs-CZ" sz="1800" b="1" dirty="0" err="1"/>
              <a:t>ů</a:t>
            </a:r>
            <a:r>
              <a:rPr lang="en-SK" sz="1800" b="1" dirty="0"/>
              <a:t> </a:t>
            </a:r>
            <a:r>
              <a:rPr lang="cs-CZ" sz="1800" b="1" dirty="0"/>
              <a:t>z </a:t>
            </a:r>
            <a:r>
              <a:rPr lang="en-SK" sz="1800" b="1" dirty="0"/>
              <a:t>okol</a:t>
            </a:r>
            <a:r>
              <a:rPr lang="cs-CZ" sz="1800" b="1" dirty="0" err="1"/>
              <a:t>í</a:t>
            </a:r>
            <a:endParaRPr lang="en-SK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C6E77-6304-897D-54B3-1513EB1E9EBE}"/>
              </a:ext>
            </a:extLst>
          </p:cNvPr>
          <p:cNvSpPr txBox="1"/>
          <p:nvPr/>
        </p:nvSpPr>
        <p:spPr>
          <a:xfrm>
            <a:off x="3694447" y="2716560"/>
            <a:ext cx="5113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/>
              <a:t>O</a:t>
            </a:r>
            <a:r>
              <a:rPr lang="en-SK" sz="1800" b="1" dirty="0"/>
              <a:t>kn</a:t>
            </a:r>
            <a:r>
              <a:rPr lang="cs-CZ" sz="1800" b="1" dirty="0"/>
              <a:t>a</a:t>
            </a:r>
            <a:r>
              <a:rPr lang="en-SK" sz="1800" b="1" dirty="0"/>
              <a:t> a st</a:t>
            </a:r>
            <a:r>
              <a:rPr lang="cs-CZ" sz="1800" b="1" dirty="0" err="1"/>
              <a:t>ě</a:t>
            </a:r>
            <a:r>
              <a:rPr lang="en-SK" sz="1800" b="1" dirty="0"/>
              <a:t>ny = zdroj ruch</a:t>
            </a:r>
            <a:r>
              <a:rPr lang="cs-CZ" sz="1800" b="1" dirty="0" err="1"/>
              <a:t>ů</a:t>
            </a:r>
            <a:r>
              <a:rPr lang="en-SK" sz="1800" b="1" dirty="0"/>
              <a:t> </a:t>
            </a:r>
            <a:r>
              <a:rPr lang="cs-CZ" sz="1800" b="1" dirty="0"/>
              <a:t>z </a:t>
            </a:r>
            <a:r>
              <a:rPr lang="en-SK" sz="1800" b="1" dirty="0"/>
              <a:t>okol</a:t>
            </a:r>
            <a:r>
              <a:rPr lang="cs-CZ" sz="1800" b="1" dirty="0" err="1"/>
              <a:t>í</a:t>
            </a:r>
            <a:endParaRPr lang="en-SK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98817-3035-69D1-AF0E-027FB435042B}"/>
              </a:ext>
            </a:extLst>
          </p:cNvPr>
          <p:cNvSpPr txBox="1"/>
          <p:nvPr/>
        </p:nvSpPr>
        <p:spPr>
          <a:xfrm>
            <a:off x="11110912" y="5146248"/>
            <a:ext cx="11521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U</a:t>
            </a:r>
            <a:r>
              <a:rPr lang="en-SK" sz="1400" b="1" dirty="0"/>
              <a:t>čite</a:t>
            </a:r>
            <a:r>
              <a:rPr lang="cs-CZ" sz="1400" b="1" dirty="0"/>
              <a:t>l</a:t>
            </a:r>
            <a:r>
              <a:rPr lang="en-SK" sz="1400" b="1" dirty="0"/>
              <a:t> = užit</a:t>
            </a:r>
            <a:r>
              <a:rPr lang="cs-CZ" sz="1400" b="1" dirty="0"/>
              <a:t>e</a:t>
            </a:r>
            <a:r>
              <a:rPr lang="en-SK" sz="1400" b="1" dirty="0"/>
              <a:t>čný zvuk</a:t>
            </a:r>
          </a:p>
        </p:txBody>
      </p:sp>
    </p:spTree>
    <p:extLst>
      <p:ext uri="{BB962C8B-B14F-4D97-AF65-F5344CB8AC3E}">
        <p14:creationId xmlns:p14="http://schemas.microsoft.com/office/powerpoint/2010/main" val="29739223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96C639DD-15A0-468A-9F7B-E0668FDE3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595"/>
          <a:stretch>
            <a:fillRect/>
          </a:stretch>
        </p:blipFill>
        <p:spPr bwMode="auto">
          <a:xfrm>
            <a:off x="2265363" y="635000"/>
            <a:ext cx="84724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37481A3E-7C33-446A-A4E4-E1FD393AAEE0}"/>
              </a:ext>
            </a:extLst>
          </p:cNvPr>
          <p:cNvSpPr>
            <a:spLocks/>
          </p:cNvSpPr>
          <p:nvPr/>
        </p:nvSpPr>
        <p:spPr bwMode="auto">
          <a:xfrm>
            <a:off x="2260600" y="8318500"/>
            <a:ext cx="8470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buChar char="•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buChar char="–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rgbClr val="999999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 sz="4200" dirty="0" err="1">
                <a:solidFill>
                  <a:srgbClr val="4D2226"/>
                </a:solidFill>
                <a:latin typeface="Auto1 Regular" charset="0"/>
                <a:sym typeface="Auto1 Regular" charset="0"/>
              </a:rPr>
              <a:t>Uši</a:t>
            </a:r>
            <a:r>
              <a:rPr lang="en-US" altLang="de-DE" sz="4200" dirty="0">
                <a:solidFill>
                  <a:srgbClr val="4D2226"/>
                </a:solidFill>
                <a:latin typeface="Auto1 Regular" charset="0"/>
                <a:sym typeface="Auto1 Regular" charset="0"/>
              </a:rPr>
              <a:t> </a:t>
            </a:r>
            <a:r>
              <a:rPr lang="en-US" altLang="de-DE" sz="4200" dirty="0" err="1">
                <a:solidFill>
                  <a:srgbClr val="4D2226"/>
                </a:solidFill>
                <a:latin typeface="Auto1 Regular" charset="0"/>
                <a:sym typeface="Auto1 Regular" charset="0"/>
              </a:rPr>
              <a:t>vždy</a:t>
            </a:r>
            <a:r>
              <a:rPr lang="en-US" altLang="de-DE" sz="4200" dirty="0">
                <a:solidFill>
                  <a:srgbClr val="4D2226"/>
                </a:solidFill>
                <a:latin typeface="Auto1 Regular" charset="0"/>
                <a:sym typeface="Auto1 Regular" charset="0"/>
              </a:rPr>
              <a:t> </a:t>
            </a:r>
            <a:r>
              <a:rPr lang="en-US" altLang="de-DE" sz="4200" dirty="0" err="1">
                <a:solidFill>
                  <a:srgbClr val="4D2226"/>
                </a:solidFill>
                <a:latin typeface="Auto1 Regular" charset="0"/>
                <a:sym typeface="Auto1 Regular" charset="0"/>
              </a:rPr>
              <a:t>na</a:t>
            </a:r>
            <a:r>
              <a:rPr lang="cs-CZ" altLang="de-DE" sz="4200" dirty="0" err="1">
                <a:solidFill>
                  <a:srgbClr val="4D2226"/>
                </a:solidFill>
                <a:latin typeface="Auto1 Regular" charset="0"/>
                <a:sym typeface="Auto1 Regular" charset="0"/>
              </a:rPr>
              <a:t>slouchají</a:t>
            </a:r>
            <a:r>
              <a:rPr lang="cs-CZ" altLang="de-DE" sz="4200" dirty="0">
                <a:solidFill>
                  <a:srgbClr val="4D2226"/>
                </a:solidFill>
                <a:latin typeface="Auto1 Regular" charset="0"/>
                <a:sym typeface="Auto1 Regular" charset="0"/>
              </a:rPr>
              <a:t> </a:t>
            </a:r>
            <a:r>
              <a:rPr lang="en-US" altLang="de-DE" sz="4200" dirty="0">
                <a:solidFill>
                  <a:srgbClr val="4D2226"/>
                </a:solidFill>
                <a:latin typeface="Auto1 Regular" charset="0"/>
                <a:sym typeface="Auto1 Regular" charset="0"/>
              </a:rPr>
              <a:t>…</a:t>
            </a:r>
          </a:p>
        </p:txBody>
      </p:sp>
      <p:pic>
        <p:nvPicPr>
          <p:cNvPr id="10244" name="Bild 4" descr="Logo.eps">
            <a:extLst>
              <a:ext uri="{FF2B5EF4-FFF2-40B4-BE49-F238E27FC236}">
                <a16:creationId xmlns:a16="http://schemas.microsoft.com/office/drawing/2014/main" id="{A9583E69-6894-4B1B-AD8C-27314DD08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5486400"/>
            <a:ext cx="8153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F81D2-C929-DBE9-B12D-956673FF6F85}"/>
              </a:ext>
            </a:extLst>
          </p:cNvPr>
          <p:cNvSpPr txBox="1"/>
          <p:nvPr/>
        </p:nvSpPr>
        <p:spPr>
          <a:xfrm>
            <a:off x="4414168" y="7037040"/>
            <a:ext cx="7560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K" sz="2800" dirty="0"/>
              <a:t>INDIVIDUÁLN</a:t>
            </a:r>
            <a:r>
              <a:rPr lang="cs-CZ" sz="2800" dirty="0" err="1"/>
              <a:t>Í</a:t>
            </a:r>
            <a:r>
              <a:rPr lang="en-SK" sz="2800" dirty="0"/>
              <a:t> SLUCHOVÝ TRÉNIN</a:t>
            </a:r>
            <a:r>
              <a:rPr lang="cs-CZ" sz="2800" dirty="0"/>
              <a:t>K</a:t>
            </a:r>
            <a:endParaRPr lang="en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3A2CE535-933C-2567-A5B5-8EC8B9CF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36866" name="Rectangle 1">
            <a:extLst>
              <a:ext uri="{FF2B5EF4-FFF2-40B4-BE49-F238E27FC236}">
                <a16:creationId xmlns:a16="http://schemas.microsoft.com/office/drawing/2014/main" id="{6829F707-61E5-4649-828F-230D64FACE69}"/>
              </a:ext>
            </a:extLst>
          </p:cNvPr>
          <p:cNvSpPr>
            <a:spLocks/>
          </p:cNvSpPr>
          <p:nvPr/>
        </p:nvSpPr>
        <p:spPr bwMode="auto">
          <a:xfrm>
            <a:off x="-1634504" y="458416"/>
            <a:ext cx="11620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2800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ticho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…</a:t>
            </a:r>
            <a:r>
              <a:rPr lang="en-US" altLang="de-DE" sz="28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zvuky</a:t>
            </a:r>
            <a:r>
              <a:rPr lang="en-US" altLang="de-DE" sz="28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… </a:t>
            </a:r>
            <a:r>
              <a:rPr lang="en-US" altLang="de-DE" sz="2800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hluk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… </a:t>
            </a:r>
            <a:r>
              <a:rPr lang="en-US" altLang="de-DE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poško</a:t>
            </a:r>
            <a:r>
              <a:rPr lang="cs-CZ" altLang="de-DE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</a:t>
            </a:r>
            <a:r>
              <a:rPr lang="en-US" altLang="de-DE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en</a:t>
            </a:r>
            <a:r>
              <a:rPr lang="cs-CZ" altLang="de-DE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endParaRPr lang="en-US" altLang="de-DE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3ADA119-CB25-459E-8CE5-997619F3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00" y="1996480"/>
            <a:ext cx="5703887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09881-FF18-4256-2B70-BA91C9F0F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092" y="4991471"/>
            <a:ext cx="1559348" cy="3353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E0CF8-9FB7-3ED6-2850-78313AB3A096}"/>
              </a:ext>
            </a:extLst>
          </p:cNvPr>
          <p:cNvSpPr txBox="1"/>
          <p:nvPr/>
        </p:nvSpPr>
        <p:spPr>
          <a:xfrm>
            <a:off x="5134248" y="4969444"/>
            <a:ext cx="1728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</a:t>
            </a:r>
            <a:r>
              <a:rPr lang="en-SK" sz="1400" b="1" dirty="0"/>
              <a:t>rekventovaná cesta</a:t>
            </a:r>
          </a:p>
          <a:p>
            <a:endParaRPr lang="en-SK" sz="1400" b="1" dirty="0"/>
          </a:p>
          <a:p>
            <a:r>
              <a:rPr lang="en-GB" sz="1400" b="1" dirty="0"/>
              <a:t>B</a:t>
            </a:r>
            <a:r>
              <a:rPr lang="cs-CZ" sz="1400" b="1" dirty="0" err="1"/>
              <a:t>ě</a:t>
            </a:r>
            <a:r>
              <a:rPr lang="en-SK" sz="1400" b="1" dirty="0"/>
              <a:t>žný rozhovor</a:t>
            </a:r>
          </a:p>
          <a:p>
            <a:endParaRPr lang="en-SK" sz="1400" b="1" dirty="0"/>
          </a:p>
          <a:p>
            <a:endParaRPr lang="en-SK" sz="1400" b="1" dirty="0"/>
          </a:p>
          <a:p>
            <a:endParaRPr lang="en-SK" sz="1400" b="1" dirty="0"/>
          </a:p>
          <a:p>
            <a:r>
              <a:rPr lang="en-GB" sz="1400" b="1" dirty="0"/>
              <a:t>T</a:t>
            </a:r>
            <a:r>
              <a:rPr lang="en-SK" sz="1400" b="1" dirty="0"/>
              <a:t>ypické zvuky v </a:t>
            </a:r>
            <a:r>
              <a:rPr lang="cs-CZ" sz="1400" b="1" dirty="0"/>
              <a:t>místnosti</a:t>
            </a:r>
            <a:endParaRPr lang="en-SK" sz="1400" b="1" dirty="0"/>
          </a:p>
          <a:p>
            <a:endParaRPr lang="en-SK" sz="1400" b="1" dirty="0"/>
          </a:p>
          <a:p>
            <a:endParaRPr lang="en-SK" sz="1400" b="1" dirty="0"/>
          </a:p>
          <a:p>
            <a:r>
              <a:rPr lang="en-GB" sz="1400" b="1" dirty="0" err="1"/>
              <a:t>Š</a:t>
            </a:r>
            <a:r>
              <a:rPr lang="en-SK" sz="1400" b="1" dirty="0"/>
              <a:t>epot</a:t>
            </a:r>
          </a:p>
          <a:p>
            <a:endParaRPr lang="en-SK" sz="1400" b="1" dirty="0"/>
          </a:p>
          <a:p>
            <a:endParaRPr lang="en-SK" sz="1400" b="1" dirty="0"/>
          </a:p>
          <a:p>
            <a:endParaRPr lang="en-SK" sz="1400" b="1" dirty="0"/>
          </a:p>
          <a:p>
            <a:r>
              <a:rPr lang="en-GB" sz="1400" b="1" dirty="0"/>
              <a:t>P</a:t>
            </a:r>
            <a:r>
              <a:rPr lang="en-SK" sz="1400" b="1" dirty="0"/>
              <a:t>rah </a:t>
            </a:r>
            <a:r>
              <a:rPr lang="cs-CZ" sz="1400" b="1" dirty="0"/>
              <a:t>slyšení</a:t>
            </a:r>
            <a:endParaRPr lang="en-SK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B283C-5438-D976-7762-98C0C9FB1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670" y="2572544"/>
            <a:ext cx="2579874" cy="2024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15AE8-5490-8460-131B-ED00837A0063}"/>
              </a:ext>
            </a:extLst>
          </p:cNvPr>
          <p:cNvSpPr txBox="1"/>
          <p:nvPr/>
        </p:nvSpPr>
        <p:spPr>
          <a:xfrm>
            <a:off x="5062240" y="2500536"/>
            <a:ext cx="24482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+mn-lt"/>
                <a:cs typeface="Calibri" panose="020F0502020204030204" pitchFamily="34" charset="0"/>
              </a:rPr>
              <a:t>R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ocková kapela (s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e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 z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esilovači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) po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slouchání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 </a:t>
            </a:r>
            <a:endParaRPr lang="en-SK" sz="1300" b="1" dirty="0">
              <a:latin typeface="+mn-lt"/>
              <a:cs typeface="Calibri" panose="020F0502020204030204" pitchFamily="34" charset="0"/>
            </a:endParaRPr>
          </a:p>
          <a:p>
            <a:r>
              <a:rPr lang="en-SK" sz="1300" b="1" dirty="0">
                <a:latin typeface="+mn-lt"/>
                <a:cs typeface="Calibri" panose="020F0502020204030204" pitchFamily="34" charset="0"/>
              </a:rPr>
              <a:t>zblí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z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ka</a:t>
            </a:r>
          </a:p>
          <a:p>
            <a:endParaRPr lang="en-SK" sz="1300" b="1" dirty="0">
              <a:latin typeface="+mn-lt"/>
              <a:cs typeface="Calibri" panose="020F0502020204030204" pitchFamily="34" charset="0"/>
            </a:endParaRPr>
          </a:p>
          <a:p>
            <a:r>
              <a:rPr lang="en-GB" sz="1300" b="1" dirty="0">
                <a:latin typeface="+mn-lt"/>
                <a:cs typeface="Calibri" panose="020F0502020204030204" pitchFamily="34" charset="0"/>
              </a:rPr>
              <a:t>H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las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ité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 h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ř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m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ě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n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í</a:t>
            </a:r>
            <a:endParaRPr lang="en-SK" sz="1300" b="1" dirty="0">
              <a:latin typeface="+mn-lt"/>
              <a:cs typeface="Calibri" panose="020F0502020204030204" pitchFamily="34" charset="0"/>
            </a:endParaRPr>
          </a:p>
          <a:p>
            <a:endParaRPr lang="en-SK" sz="1300" b="1" dirty="0">
              <a:latin typeface="+mn-lt"/>
              <a:cs typeface="Calibri" panose="020F0502020204030204" pitchFamily="34" charset="0"/>
            </a:endParaRPr>
          </a:p>
          <a:p>
            <a:r>
              <a:rPr lang="en-GB" sz="1300" b="1" dirty="0">
                <a:latin typeface="+mn-lt"/>
                <a:cs typeface="Calibri" panose="020F0502020204030204" pitchFamily="34" charset="0"/>
              </a:rPr>
              <a:t>L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e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tadlo v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e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 výš</a:t>
            </a:r>
            <a:r>
              <a:rPr lang="cs-CZ" sz="1300" b="1" dirty="0" err="1">
                <a:latin typeface="+mn-lt"/>
                <a:cs typeface="Calibri" panose="020F0502020204030204" pitchFamily="34" charset="0"/>
              </a:rPr>
              <a:t>ce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 170 m</a:t>
            </a:r>
          </a:p>
          <a:p>
            <a:endParaRPr lang="en-SK" sz="1300" b="1" dirty="0">
              <a:latin typeface="+mn-lt"/>
              <a:cs typeface="Calibri" panose="020F0502020204030204" pitchFamily="34" charset="0"/>
            </a:endParaRPr>
          </a:p>
          <a:p>
            <a:r>
              <a:rPr lang="en-GB" sz="1300" b="1" dirty="0">
                <a:latin typeface="+mn-lt"/>
                <a:cs typeface="Calibri" panose="020F0502020204030204" pitchFamily="34" charset="0"/>
              </a:rPr>
              <a:t>M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etro v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e 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vzd</a:t>
            </a:r>
            <a:r>
              <a:rPr lang="cs-CZ" sz="1300" b="1" dirty="0">
                <a:latin typeface="+mn-lt"/>
                <a:cs typeface="Calibri" panose="020F0502020204030204" pitchFamily="34" charset="0"/>
              </a:rPr>
              <a:t>á</a:t>
            </a:r>
            <a:r>
              <a:rPr lang="en-SK" sz="1300" b="1" dirty="0">
                <a:latin typeface="+mn-lt"/>
                <a:cs typeface="Calibri" panose="020F0502020204030204" pitchFamily="34" charset="0"/>
              </a:rPr>
              <a:t>lenosti 7m</a:t>
            </a:r>
            <a:endParaRPr lang="en-SK" sz="13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883D56-34CC-8BDE-1643-B5981C8DE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502" y="2500536"/>
            <a:ext cx="1220106" cy="17227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04782-EAF8-2DA5-6DBC-9C3E6C7605C7}"/>
              </a:ext>
            </a:extLst>
          </p:cNvPr>
          <p:cNvSpPr txBox="1"/>
          <p:nvPr/>
        </p:nvSpPr>
        <p:spPr>
          <a:xfrm>
            <a:off x="7150472" y="2669427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</a:t>
            </a:r>
            <a:r>
              <a:rPr lang="en-SK" sz="1400" dirty="0"/>
              <a:t>l</a:t>
            </a:r>
            <a:r>
              <a:rPr lang="cs-CZ" sz="1400" dirty="0"/>
              <a:t>ou</a:t>
            </a:r>
            <a:r>
              <a:rPr lang="en-SK" sz="1400" dirty="0"/>
              <a:t>hodob</a:t>
            </a:r>
            <a:r>
              <a:rPr lang="cs-CZ" sz="1400" dirty="0" err="1"/>
              <a:t>ější</a:t>
            </a:r>
            <a:r>
              <a:rPr lang="en-SK" sz="1400" dirty="0"/>
              <a:t> vystaven</a:t>
            </a:r>
            <a:r>
              <a:rPr lang="cs-CZ" sz="1400" dirty="0" err="1"/>
              <a:t>í</a:t>
            </a:r>
            <a:r>
              <a:rPr lang="en-SK" sz="1400" dirty="0"/>
              <a:t> hluku nad 85 dB m</a:t>
            </a:r>
            <a:r>
              <a:rPr lang="cs-CZ" sz="1400" dirty="0" err="1"/>
              <a:t>ů</a:t>
            </a:r>
            <a:r>
              <a:rPr lang="en-SK" sz="1400" dirty="0"/>
              <a:t>že v</a:t>
            </a:r>
            <a:r>
              <a:rPr lang="cs-CZ" sz="1400" dirty="0" err="1"/>
              <a:t>é</a:t>
            </a:r>
            <a:r>
              <a:rPr lang="en-SK" sz="1400" dirty="0"/>
              <a:t>s</a:t>
            </a:r>
            <a:r>
              <a:rPr lang="cs-CZ" sz="1400" dirty="0"/>
              <a:t>t</a:t>
            </a:r>
            <a:r>
              <a:rPr lang="en-SK" sz="1400" dirty="0"/>
              <a:t> k</a:t>
            </a:r>
            <a:r>
              <a:rPr lang="cs-CZ" sz="1400" dirty="0"/>
              <a:t>e</a:t>
            </a:r>
            <a:r>
              <a:rPr lang="en-SK" sz="1400" dirty="0"/>
              <a:t> </a:t>
            </a:r>
            <a:r>
              <a:rPr lang="cs-CZ" sz="1400" dirty="0"/>
              <a:t>z</a:t>
            </a:r>
            <a:r>
              <a:rPr lang="en-SK" sz="1400" dirty="0"/>
              <a:t>tr</a:t>
            </a:r>
            <a:r>
              <a:rPr lang="cs-CZ" sz="1400" dirty="0"/>
              <a:t>á</a:t>
            </a:r>
            <a:r>
              <a:rPr lang="en-SK" sz="1400" dirty="0"/>
              <a:t>t</a:t>
            </a:r>
            <a:r>
              <a:rPr lang="cs-CZ" sz="1400" dirty="0" err="1"/>
              <a:t>ě</a:t>
            </a:r>
            <a:r>
              <a:rPr lang="en-SK" sz="1400" dirty="0"/>
              <a:t> sluchu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442EC-6FDB-38DF-FC75-4CF8727C65FE}"/>
              </a:ext>
            </a:extLst>
          </p:cNvPr>
          <p:cNvSpPr txBox="1"/>
          <p:nvPr/>
        </p:nvSpPr>
        <p:spPr>
          <a:xfrm>
            <a:off x="2906887" y="2423786"/>
            <a:ext cx="8114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400" b="1">
                <a:latin typeface="Calibri" panose="020F0502020204030204" pitchFamily="34" charset="0"/>
                <a:cs typeface="Calibri" panose="020F0502020204030204" pitchFamily="34" charset="0"/>
              </a:rPr>
              <a:t>decibel</a:t>
            </a: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43CCEB16-B214-8B7E-786D-34069B58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8FCA0235-337F-4E1E-952D-FD8F1FC6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4" y="3076600"/>
            <a:ext cx="100122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A9DDB7-F9E0-4836-AD37-B32CEBF648BA}"/>
              </a:ext>
            </a:extLst>
          </p:cNvPr>
          <p:cNvSpPr txBox="1"/>
          <p:nvPr/>
        </p:nvSpPr>
        <p:spPr>
          <a:xfrm>
            <a:off x="2397944" y="2068488"/>
            <a:ext cx="65036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de-DE" dirty="0" err="1">
                <a:solidFill>
                  <a:srgbClr val="3C1A1D"/>
                </a:solidFill>
                <a:latin typeface="Auto1 Regular"/>
                <a:sym typeface="Auto1 Light" charset="0"/>
              </a:rPr>
              <a:t>Vyváže</a:t>
            </a:r>
            <a:r>
              <a:rPr lang="cs-CZ" altLang="de-DE" dirty="0">
                <a:solidFill>
                  <a:srgbClr val="3C1A1D"/>
                </a:solidFill>
                <a:latin typeface="Auto1 Regular"/>
                <a:sym typeface="Auto1 Light" charset="0"/>
              </a:rPr>
              <a:t>n</a:t>
            </a:r>
            <a:r>
              <a:rPr lang="en-US" altLang="de-DE" dirty="0" err="1">
                <a:solidFill>
                  <a:srgbClr val="3C1A1D"/>
                </a:solidFill>
                <a:latin typeface="Auto1 Regular"/>
                <a:sym typeface="Auto1 Light" charset="0"/>
              </a:rPr>
              <a:t>é</a:t>
            </a:r>
            <a:r>
              <a:rPr lang="cs-CZ" altLang="de-DE" dirty="0">
                <a:solidFill>
                  <a:srgbClr val="3C1A1D"/>
                </a:solidFill>
                <a:latin typeface="Auto1 Regular"/>
                <a:sym typeface="Auto1 Light" charset="0"/>
              </a:rPr>
              <a:t> slyšení</a:t>
            </a:r>
            <a:endParaRPr lang="en-US" altLang="de-DE" dirty="0">
              <a:solidFill>
                <a:srgbClr val="3C1A1D"/>
              </a:solidFill>
              <a:latin typeface="Auto1 Regular"/>
              <a:sym typeface="Auto1 Light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96E8F4-6AF7-420D-A1A4-BBA4331EF8FF}"/>
              </a:ext>
            </a:extLst>
          </p:cNvPr>
          <p:cNvSpPr txBox="1"/>
          <p:nvPr/>
        </p:nvSpPr>
        <p:spPr>
          <a:xfrm>
            <a:off x="1461840" y="28605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874CD3-2366-469E-8272-FD79F38AA380}"/>
              </a:ext>
            </a:extLst>
          </p:cNvPr>
          <p:cNvSpPr txBox="1"/>
          <p:nvPr/>
        </p:nvSpPr>
        <p:spPr>
          <a:xfrm>
            <a:off x="11182920" y="72530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8792BE-FB29-F456-EEE3-186FA650D64A}"/>
              </a:ext>
            </a:extLst>
          </p:cNvPr>
          <p:cNvSpPr>
            <a:spLocks/>
          </p:cNvSpPr>
          <p:nvPr/>
        </p:nvSpPr>
        <p:spPr bwMode="auto">
          <a:xfrm>
            <a:off x="-266352" y="855965"/>
            <a:ext cx="63367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íklady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iv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99AE935D-7610-C221-410B-C0127040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38BF8622-F447-45DB-A07F-C97E42C11D49}"/>
              </a:ext>
            </a:extLst>
          </p:cNvPr>
          <p:cNvSpPr>
            <a:spLocks/>
          </p:cNvSpPr>
          <p:nvPr/>
        </p:nvSpPr>
        <p:spPr bwMode="auto">
          <a:xfrm>
            <a:off x="1024785" y="855965"/>
            <a:ext cx="37494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íklady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řive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9748F-3853-4476-B65F-F9C90641A300}"/>
              </a:ext>
            </a:extLst>
          </p:cNvPr>
          <p:cNvSpPr>
            <a:spLocks/>
          </p:cNvSpPr>
          <p:nvPr/>
        </p:nvSpPr>
        <p:spPr bwMode="auto">
          <a:xfrm>
            <a:off x="1233754" y="2099266"/>
            <a:ext cx="98900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Jedna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frekvenc</a:t>
            </a:r>
            <a:r>
              <a:rPr lang="cs-CZ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má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pr</a:t>
            </a:r>
            <a:r>
              <a:rPr lang="cs-CZ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pad (nap</a:t>
            </a:r>
            <a:r>
              <a:rPr lang="cs-CZ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. 6000Hz)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A54F554F-91BD-4024-A5D7-946826A8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3148608"/>
            <a:ext cx="107823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4AA75A-93B6-4A1E-B374-240E6306EF4C}"/>
              </a:ext>
            </a:extLst>
          </p:cNvPr>
          <p:cNvSpPr txBox="1"/>
          <p:nvPr/>
        </p:nvSpPr>
        <p:spPr>
          <a:xfrm>
            <a:off x="1173808" y="28605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C74947-2C6A-41A7-A9AA-B15A3AB8770B}"/>
              </a:ext>
            </a:extLst>
          </p:cNvPr>
          <p:cNvSpPr txBox="1"/>
          <p:nvPr/>
        </p:nvSpPr>
        <p:spPr>
          <a:xfrm>
            <a:off x="11542960" y="76851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C15281A1-73B1-C456-38C9-6176F5B6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sp>
        <p:nvSpPr>
          <p:cNvPr id="41988" name="Rectangle 3">
            <a:extLst>
              <a:ext uri="{FF2B5EF4-FFF2-40B4-BE49-F238E27FC236}">
                <a16:creationId xmlns:a16="http://schemas.microsoft.com/office/drawing/2014/main" id="{6349C76D-7874-445D-9239-F0D5033F8E02}"/>
              </a:ext>
            </a:extLst>
          </p:cNvPr>
          <p:cNvSpPr>
            <a:spLocks/>
          </p:cNvSpPr>
          <p:nvPr/>
        </p:nvSpPr>
        <p:spPr bwMode="auto">
          <a:xfrm>
            <a:off x="1306198" y="2142828"/>
            <a:ext cx="1022671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Zvýšená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citlivos</a:t>
            </a:r>
            <a:r>
              <a:rPr lang="cs-CZ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t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v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rozsahu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nízk</a:t>
            </a:r>
            <a:r>
              <a:rPr lang="cs-CZ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ý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ch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frekvencí</a:t>
            </a:r>
            <a:b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</a:b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a</a:t>
            </a:r>
            <a:b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</a:b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oslaben</a:t>
            </a:r>
            <a:r>
              <a:rPr lang="cs-CZ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í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v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rozsahu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vysokých</a:t>
            </a:r>
            <a:r>
              <a:rPr lang="en-US" altLang="de-DE" sz="4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sz="4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frekvencí</a:t>
            </a:r>
            <a:endParaRPr lang="en-US" altLang="de-DE" sz="4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Light" charset="0"/>
            </a:endParaRP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55D3E07B-8D65-4EF1-8F8C-81BEE2B4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4" y="4372744"/>
            <a:ext cx="104028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1C00B19-948E-4DD1-ACBA-2942B300AA22}"/>
              </a:ext>
            </a:extLst>
          </p:cNvPr>
          <p:cNvSpPr txBox="1"/>
          <p:nvPr/>
        </p:nvSpPr>
        <p:spPr>
          <a:xfrm>
            <a:off x="1389832" y="40127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76DF43-A595-4953-897D-69185D7167D5}"/>
              </a:ext>
            </a:extLst>
          </p:cNvPr>
          <p:cNvSpPr txBox="1"/>
          <p:nvPr/>
        </p:nvSpPr>
        <p:spPr>
          <a:xfrm>
            <a:off x="11686976" y="89092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40E79E-B459-E041-DCA8-EFC58F1D3DC4}"/>
              </a:ext>
            </a:extLst>
          </p:cNvPr>
          <p:cNvSpPr>
            <a:spLocks/>
          </p:cNvSpPr>
          <p:nvPr/>
        </p:nvSpPr>
        <p:spPr bwMode="auto">
          <a:xfrm>
            <a:off x="-266352" y="783957"/>
            <a:ext cx="63367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íklady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řiv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ek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B8537472-CDA7-A645-175B-C2DFB290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4" y="52264"/>
            <a:ext cx="11543212" cy="1672187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0ABC2893-79F6-42D6-A0DD-7B3887A401B3}"/>
              </a:ext>
            </a:extLst>
          </p:cNvPr>
          <p:cNvSpPr>
            <a:spLocks/>
          </p:cNvSpPr>
          <p:nvPr/>
        </p:nvSpPr>
        <p:spPr bwMode="auto">
          <a:xfrm>
            <a:off x="-410368" y="855965"/>
            <a:ext cx="63367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íklady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řivek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DEE8020-905F-4C3D-BD26-5CA6F4282C74}"/>
              </a:ext>
            </a:extLst>
          </p:cNvPr>
          <p:cNvSpPr>
            <a:spLocks/>
          </p:cNvSpPr>
          <p:nvPr/>
        </p:nvSpPr>
        <p:spPr bwMode="auto">
          <a:xfrm>
            <a:off x="2902000" y="2140496"/>
            <a:ext cx="6937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Dominanc</a:t>
            </a:r>
            <a:r>
              <a:rPr lang="cs-CZ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le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vého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ucha</a:t>
            </a:r>
            <a:endParaRPr lang="en-US" altLang="de-DE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Light" charset="0"/>
            </a:endParaRPr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3021BD16-5325-4A45-9E1F-0257571D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3292624"/>
            <a:ext cx="1097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F47217-AC4A-4D4E-AA36-4CD95F1291DA}"/>
              </a:ext>
            </a:extLst>
          </p:cNvPr>
          <p:cNvSpPr txBox="1"/>
          <p:nvPr/>
        </p:nvSpPr>
        <p:spPr>
          <a:xfrm>
            <a:off x="1101800" y="30766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86F183-A8E0-4635-81B7-9CC5720F91EF}"/>
              </a:ext>
            </a:extLst>
          </p:cNvPr>
          <p:cNvSpPr txBox="1"/>
          <p:nvPr/>
        </p:nvSpPr>
        <p:spPr>
          <a:xfrm>
            <a:off x="11758984" y="79731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DDB4BA94-E185-A381-880A-B2D50431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C8CECA73-2FB2-4F4F-80A1-69917284B16C}"/>
              </a:ext>
            </a:extLst>
          </p:cNvPr>
          <p:cNvSpPr>
            <a:spLocks/>
          </p:cNvSpPr>
          <p:nvPr/>
        </p:nvSpPr>
        <p:spPr bwMode="auto">
          <a:xfrm>
            <a:off x="1029792" y="1011678"/>
            <a:ext cx="37494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íklady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řivek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F062EB8-D7DD-4334-A9FE-25F98793498B}"/>
              </a:ext>
            </a:extLst>
          </p:cNvPr>
          <p:cNvSpPr>
            <a:spLocks/>
          </p:cNvSpPr>
          <p:nvPr/>
        </p:nvSpPr>
        <p:spPr bwMode="auto">
          <a:xfrm>
            <a:off x="0" y="1996480"/>
            <a:ext cx="13243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Časté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p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ř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ek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ř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ížen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í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k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ř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iv</a:t>
            </a:r>
            <a:r>
              <a:rPr lang="cs-CZ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k obo</a:t>
            </a:r>
            <a:r>
              <a:rPr lang="cs-CZ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u 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uší</a:t>
            </a:r>
            <a:endParaRPr lang="en-US" altLang="de-DE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Light" charset="0"/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B8C32307-589C-4E18-B195-149C954C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860576"/>
            <a:ext cx="118491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7127BF-872F-448A-9B52-E14AEDC53635}"/>
              </a:ext>
            </a:extLst>
          </p:cNvPr>
          <p:cNvSpPr txBox="1"/>
          <p:nvPr/>
        </p:nvSpPr>
        <p:spPr>
          <a:xfrm>
            <a:off x="597744" y="26445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16B69B-FA3D-43A4-8909-5FC16693A218}"/>
              </a:ext>
            </a:extLst>
          </p:cNvPr>
          <p:cNvSpPr txBox="1"/>
          <p:nvPr/>
        </p:nvSpPr>
        <p:spPr>
          <a:xfrm>
            <a:off x="12400273" y="81171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E6F7E548-501D-84E6-0D04-B38FFF2F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AC1EEE79-50FB-4732-9A0D-2D41253DEF51}"/>
              </a:ext>
            </a:extLst>
          </p:cNvPr>
          <p:cNvSpPr>
            <a:spLocks/>
          </p:cNvSpPr>
          <p:nvPr/>
        </p:nvSpPr>
        <p:spPr bwMode="auto">
          <a:xfrm>
            <a:off x="1024785" y="988709"/>
            <a:ext cx="37494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říklady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křivek 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2A9D711-FD15-4E65-BB17-9895C8B00831}"/>
              </a:ext>
            </a:extLst>
          </p:cNvPr>
          <p:cNvSpPr>
            <a:spLocks/>
          </p:cNvSpPr>
          <p:nvPr/>
        </p:nvSpPr>
        <p:spPr bwMode="auto">
          <a:xfrm>
            <a:off x="669752" y="2068488"/>
            <a:ext cx="10037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Kombin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ace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v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íce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oslabení</a:t>
            </a:r>
            <a:endParaRPr lang="en-US" altLang="de-DE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Light" charset="0"/>
            </a:endParaRP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DE2C1D9B-8DFD-490D-98FF-22BD691D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3004592"/>
            <a:ext cx="114173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BB184B-2E85-46AF-9224-5C7AD5F95D90}"/>
              </a:ext>
            </a:extLst>
          </p:cNvPr>
          <p:cNvSpPr txBox="1"/>
          <p:nvPr/>
        </p:nvSpPr>
        <p:spPr>
          <a:xfrm>
            <a:off x="741760" y="27885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4B9423-A674-42F7-9262-889A30536400}"/>
              </a:ext>
            </a:extLst>
          </p:cNvPr>
          <p:cNvSpPr txBox="1"/>
          <p:nvPr/>
        </p:nvSpPr>
        <p:spPr>
          <a:xfrm>
            <a:off x="11903000" y="79731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08BA0B68-AD3B-78B5-0074-E88507F2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6A1FEB93-C6A4-40B6-A6B8-BD2E41CDB87A}"/>
              </a:ext>
            </a:extLst>
          </p:cNvPr>
          <p:cNvSpPr>
            <a:spLocks/>
          </p:cNvSpPr>
          <p:nvPr/>
        </p:nvSpPr>
        <p:spPr bwMode="auto">
          <a:xfrm>
            <a:off x="-49117" y="1023107"/>
            <a:ext cx="59754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říklady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křivek slyšení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BFE3B2E-4377-49DA-AF30-DBD881D474EC}"/>
              </a:ext>
            </a:extLst>
          </p:cNvPr>
          <p:cNvSpPr>
            <a:spLocks/>
          </p:cNvSpPr>
          <p:nvPr/>
        </p:nvSpPr>
        <p:spPr bwMode="auto">
          <a:xfrm>
            <a:off x="3412003" y="2068488"/>
            <a:ext cx="578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Kombin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ace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v</a:t>
            </a:r>
            <a:r>
              <a:rPr lang="cs-CZ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íce</a:t>
            </a:r>
            <a:r>
              <a:rPr lang="en-US" altLang="de-DE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 </a:t>
            </a:r>
            <a:r>
              <a:rPr lang="en-US" altLang="de-DE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Light" charset="0"/>
              </a:rPr>
              <a:t>oslabení</a:t>
            </a:r>
            <a:endParaRPr lang="en-US" altLang="de-DE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Light" charset="0"/>
            </a:endParaRP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4409B7D3-AB3B-4AC0-A143-F2E053DC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2860576"/>
            <a:ext cx="114173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ADB452F2-9565-4753-80EA-ED9938239115}"/>
              </a:ext>
            </a:extLst>
          </p:cNvPr>
          <p:cNvSpPr>
            <a:spLocks/>
          </p:cNvSpPr>
          <p:nvPr/>
        </p:nvSpPr>
        <p:spPr bwMode="auto">
          <a:xfrm>
            <a:off x="1461840" y="3220616"/>
            <a:ext cx="10297144" cy="1866900"/>
          </a:xfrm>
          <a:prstGeom prst="roundRect">
            <a:avLst>
              <a:gd name="adj" fmla="val 10204"/>
            </a:avLst>
          </a:prstGeom>
          <a:solidFill>
            <a:srgbClr val="66FF66">
              <a:alpha val="54901"/>
            </a:srgbClr>
          </a:solidFill>
          <a:ln w="25400">
            <a:solidFill>
              <a:schemeClr val="tx1">
                <a:alpha val="5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0A46BEA3-5E78-4A32-9F60-80DCD40094C2}"/>
              </a:ext>
            </a:extLst>
          </p:cNvPr>
          <p:cNvSpPr>
            <a:spLocks/>
          </p:cNvSpPr>
          <p:nvPr/>
        </p:nvSpPr>
        <p:spPr bwMode="auto">
          <a:xfrm>
            <a:off x="3334048" y="4444752"/>
            <a:ext cx="681573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4400" b="1" dirty="0" err="1">
                <a:latin typeface="Helvetica" pitchFamily="2" charset="0"/>
              </a:rPr>
              <a:t>nad</a:t>
            </a:r>
            <a:r>
              <a:rPr lang="en-GB" sz="4400" b="1" dirty="0">
                <a:latin typeface="Helvetica" pitchFamily="2" charset="0"/>
              </a:rPr>
              <a:t> 20 dB: „</a:t>
            </a:r>
            <a:r>
              <a:rPr lang="en-GB" sz="4400" b="1" dirty="0" err="1">
                <a:latin typeface="Helvetica" pitchFamily="2" charset="0"/>
              </a:rPr>
              <a:t>normáln</a:t>
            </a:r>
            <a:r>
              <a:rPr lang="cs-CZ" sz="4400" b="1" dirty="0" err="1">
                <a:latin typeface="Helvetica" pitchFamily="2" charset="0"/>
              </a:rPr>
              <a:t>í</a:t>
            </a:r>
            <a:r>
              <a:rPr lang="en-GB" sz="4400" b="1" dirty="0">
                <a:latin typeface="Helvetica" pitchFamily="2" charset="0"/>
              </a:rPr>
              <a:t> </a:t>
            </a:r>
            <a:r>
              <a:rPr lang="en-GB" sz="4400" b="1" dirty="0" err="1">
                <a:latin typeface="Helvetica" pitchFamily="2" charset="0"/>
              </a:rPr>
              <a:t>sluch</a:t>
            </a:r>
            <a:r>
              <a:rPr lang="en-GB" sz="4400" b="1" dirty="0">
                <a:latin typeface="Helvetica" pitchFamily="2" charset="0"/>
              </a:rPr>
              <a:t>“</a:t>
            </a:r>
            <a:endParaRPr lang="en-GB" sz="4400" dirty="0">
              <a:latin typeface="Helvetica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00F0F3-A76B-48FA-AE84-0D27C1788983}"/>
              </a:ext>
            </a:extLst>
          </p:cNvPr>
          <p:cNvSpPr txBox="1"/>
          <p:nvPr/>
        </p:nvSpPr>
        <p:spPr>
          <a:xfrm>
            <a:off x="957784" y="26445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dB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B5E067-58DA-4CA1-A066-E447526BE301}"/>
              </a:ext>
            </a:extLst>
          </p:cNvPr>
          <p:cNvSpPr txBox="1"/>
          <p:nvPr/>
        </p:nvSpPr>
        <p:spPr>
          <a:xfrm>
            <a:off x="12119024" y="78291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uto1 Regular"/>
              </a:rPr>
              <a:t>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6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F5B69258-6663-9340-98A5-064FE4F0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53251" name="Rectangle 2">
            <a:extLst>
              <a:ext uri="{FF2B5EF4-FFF2-40B4-BE49-F238E27FC236}">
                <a16:creationId xmlns:a16="http://schemas.microsoft.com/office/drawing/2014/main" id="{67624281-9A9F-45A9-938A-3F47E8549029}"/>
              </a:ext>
            </a:extLst>
          </p:cNvPr>
          <p:cNvSpPr>
            <a:spLocks/>
          </p:cNvSpPr>
          <p:nvPr/>
        </p:nvSpPr>
        <p:spPr bwMode="auto">
          <a:xfrm>
            <a:off x="111572" y="958354"/>
            <a:ext cx="682287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K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dyž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slyšení není vyvážené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 ...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60603B3-A4F1-46EA-B9B5-16FA85B14C83}"/>
              </a:ext>
            </a:extLst>
          </p:cNvPr>
          <p:cNvSpPr>
            <a:spLocks/>
          </p:cNvSpPr>
          <p:nvPr/>
        </p:nvSpPr>
        <p:spPr bwMode="auto">
          <a:xfrm>
            <a:off x="2073216" y="3047886"/>
            <a:ext cx="4035425" cy="211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sluchového vnímání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 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zpracování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t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nitus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(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centráln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sluchu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hyperakúz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684" name="AutoShape 4">
            <a:extLst>
              <a:ext uri="{FF2B5EF4-FFF2-40B4-BE49-F238E27FC236}">
                <a16:creationId xmlns:a16="http://schemas.microsoft.com/office/drawing/2014/main" id="{61D0442A-AEE2-4F3B-A1E3-092E78D3C729}"/>
              </a:ext>
            </a:extLst>
          </p:cNvPr>
          <p:cNvSpPr>
            <a:spLocks/>
          </p:cNvSpPr>
          <p:nvPr/>
        </p:nvSpPr>
        <p:spPr bwMode="auto">
          <a:xfrm>
            <a:off x="1600200" y="2794000"/>
            <a:ext cx="4178300" cy="3289300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74A56F45-F7E7-48DF-B5DC-D92B7E3EA2B6}"/>
              </a:ext>
            </a:extLst>
          </p:cNvPr>
          <p:cNvSpPr>
            <a:spLocks/>
          </p:cNvSpPr>
          <p:nvPr/>
        </p:nvSpPr>
        <p:spPr bwMode="auto">
          <a:xfrm>
            <a:off x="1031875" y="2444109"/>
            <a:ext cx="11239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en-GB" sz="3600" dirty="0" err="1"/>
              <a:t>Problematické</a:t>
            </a:r>
            <a:r>
              <a:rPr lang="en-GB" sz="3600" dirty="0"/>
              <a:t> </a:t>
            </a:r>
            <a:r>
              <a:rPr lang="en-GB" sz="3600" dirty="0" err="1"/>
              <a:t>oblasti</a:t>
            </a:r>
            <a:r>
              <a:rPr lang="en-GB" sz="3600" dirty="0"/>
              <a:t> p</a:t>
            </a:r>
            <a:r>
              <a:rPr lang="cs-CZ" sz="3600" dirty="0" err="1"/>
              <a:t>ř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auditívn</a:t>
            </a:r>
            <a:r>
              <a:rPr lang="cs-CZ" sz="3600" dirty="0" err="1"/>
              <a:t>í</a:t>
            </a:r>
            <a:r>
              <a:rPr lang="en-GB" sz="3600" dirty="0" err="1"/>
              <a:t>ch</a:t>
            </a:r>
            <a:r>
              <a:rPr lang="en-GB" sz="3600" dirty="0"/>
              <a:t> </a:t>
            </a:r>
            <a:r>
              <a:rPr lang="cs-CZ" sz="3600" dirty="0"/>
              <a:t>obtížích</a:t>
            </a:r>
            <a:endParaRPr lang="en-GB" sz="3600" dirty="0"/>
          </a:p>
          <a:p>
            <a:pPr algn="ctr" eaLnBrk="1" hangingPunct="1"/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3C3B6F85-219F-46B5-B452-1EDD4DF0ED41}"/>
              </a:ext>
            </a:extLst>
          </p:cNvPr>
          <p:cNvSpPr>
            <a:spLocks/>
          </p:cNvSpPr>
          <p:nvPr/>
        </p:nvSpPr>
        <p:spPr bwMode="auto">
          <a:xfrm>
            <a:off x="414048" y="2967132"/>
            <a:ext cx="38100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cs-CZ" altLang="de-DE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Slyšení</a:t>
            </a:r>
            <a:endParaRPr lang="en-US" altLang="de-DE" sz="2400" dirty="0">
              <a:solidFill>
                <a:srgbClr val="C061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CE4746C3-15DA-4A98-B1AF-20DC04B8323A}"/>
              </a:ext>
            </a:extLst>
          </p:cNvPr>
          <p:cNvSpPr>
            <a:spLocks/>
          </p:cNvSpPr>
          <p:nvPr/>
        </p:nvSpPr>
        <p:spPr bwMode="auto">
          <a:xfrm>
            <a:off x="8636000" y="3327400"/>
            <a:ext cx="3810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o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požděný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narušený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oj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eči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narušená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výslovnos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koktavost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afázi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dysfázi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1688" name="AutoShape 8">
            <a:extLst>
              <a:ext uri="{FF2B5EF4-FFF2-40B4-BE49-F238E27FC236}">
                <a16:creationId xmlns:a16="http://schemas.microsoft.com/office/drawing/2014/main" id="{8E56E0D7-5D44-4A72-B0DF-307D7A39E381}"/>
              </a:ext>
            </a:extLst>
          </p:cNvPr>
          <p:cNvSpPr>
            <a:spLocks/>
          </p:cNvSpPr>
          <p:nvPr/>
        </p:nvSpPr>
        <p:spPr bwMode="auto">
          <a:xfrm>
            <a:off x="8255000" y="2743200"/>
            <a:ext cx="4178300" cy="3289300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69179C5D-0885-4346-AF41-A650B5DEAFDD}"/>
              </a:ext>
            </a:extLst>
          </p:cNvPr>
          <p:cNvSpPr>
            <a:spLocks/>
          </p:cNvSpPr>
          <p:nvPr/>
        </p:nvSpPr>
        <p:spPr bwMode="auto">
          <a:xfrm>
            <a:off x="6731000" y="2819400"/>
            <a:ext cx="38100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cs-CZ" altLang="de-DE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Mluvení</a:t>
            </a:r>
            <a:endParaRPr lang="en-US" altLang="de-DE" sz="2400" dirty="0">
              <a:solidFill>
                <a:srgbClr val="C061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02A2D7A8-83D8-4EB5-94E3-9D16A05984D3}"/>
              </a:ext>
            </a:extLst>
          </p:cNvPr>
          <p:cNvSpPr>
            <a:spLocks/>
          </p:cNvSpPr>
          <p:nvPr/>
        </p:nvSpPr>
        <p:spPr bwMode="auto">
          <a:xfrm>
            <a:off x="1801441" y="6335067"/>
            <a:ext cx="4111625" cy="29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tení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psaní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dyskalk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ulie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B2FF151C-A870-4F97-AE2C-C4D5396B010D}"/>
              </a:ext>
            </a:extLst>
          </p:cNvPr>
          <p:cNvSpPr>
            <a:spLocks/>
          </p:cNvSpPr>
          <p:nvPr/>
        </p:nvSpPr>
        <p:spPr bwMode="auto">
          <a:xfrm>
            <a:off x="-5882976" y="6028928"/>
            <a:ext cx="3024336" cy="11521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r" eaLnBrk="1" hangingPunct="1">
              <a:defRPr/>
            </a:pPr>
            <a:endParaRPr lang="en-US" altLang="de-DE" sz="2400">
              <a:solidFill>
                <a:srgbClr val="C061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uto1 Bold" charset="0"/>
              <a:sym typeface="Auto1 Bold" charset="0"/>
            </a:endParaRPr>
          </a:p>
        </p:txBody>
      </p:sp>
      <p:sp>
        <p:nvSpPr>
          <p:cNvPr id="71693" name="Rectangle 13">
            <a:extLst>
              <a:ext uri="{FF2B5EF4-FFF2-40B4-BE49-F238E27FC236}">
                <a16:creationId xmlns:a16="http://schemas.microsoft.com/office/drawing/2014/main" id="{49966876-FFF3-4CB5-AF2E-8DEB41D7606C}"/>
              </a:ext>
            </a:extLst>
          </p:cNvPr>
          <p:cNvSpPr>
            <a:spLocks/>
          </p:cNvSpPr>
          <p:nvPr/>
        </p:nvSpPr>
        <p:spPr bwMode="auto">
          <a:xfrm>
            <a:off x="8464425" y="6335067"/>
            <a:ext cx="40989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koncentr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hká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vyrušite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cs-CZ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pozornosti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kombinované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    </a:t>
            </a:r>
            <a:b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 </a:t>
            </a: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hyperaktivitou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problémy</a:t>
            </a:r>
            <a:r>
              <a:rPr lang="en-GB" sz="20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pam</a:t>
            </a:r>
            <a:r>
              <a:rPr lang="cs-CZ" sz="20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ětí</a:t>
            </a:r>
            <a:endParaRPr lang="en-GB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de-DE" sz="20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39F33C5E-10DE-442E-81A5-5ED3EAE11AC3}"/>
              </a:ext>
            </a:extLst>
          </p:cNvPr>
          <p:cNvSpPr>
            <a:spLocks/>
          </p:cNvSpPr>
          <p:nvPr/>
        </p:nvSpPr>
        <p:spPr bwMode="auto">
          <a:xfrm>
            <a:off x="8229600" y="6124004"/>
            <a:ext cx="4178300" cy="3289300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BA214380-4452-4AEE-9E2E-2343EAFEC379}"/>
              </a:ext>
            </a:extLst>
          </p:cNvPr>
          <p:cNvSpPr>
            <a:spLocks/>
          </p:cNvSpPr>
          <p:nvPr/>
        </p:nvSpPr>
        <p:spPr bwMode="auto">
          <a:xfrm>
            <a:off x="4321175" y="6490692"/>
            <a:ext cx="38100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r" eaLnBrk="1" hangingPunct="1">
              <a:defRPr/>
            </a:pPr>
            <a:r>
              <a:rPr lang="en-US" altLang="de-DE" sz="2400" dirty="0" err="1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Pozornos</a:t>
            </a:r>
            <a:r>
              <a:rPr lang="cs-CZ" altLang="de-DE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</a:t>
            </a:r>
            <a:endParaRPr lang="en-US" altLang="de-DE" sz="2400" dirty="0">
              <a:solidFill>
                <a:srgbClr val="C061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519283-EA78-408E-8094-EB3E90B7805C}"/>
              </a:ext>
            </a:extLst>
          </p:cNvPr>
          <p:cNvSpPr txBox="1"/>
          <p:nvPr/>
        </p:nvSpPr>
        <p:spPr>
          <a:xfrm>
            <a:off x="165200" y="6490692"/>
            <a:ext cx="252028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Čtení</a:t>
            </a:r>
          </a:p>
          <a:p>
            <a:r>
              <a:rPr lang="cs-CZ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</a:t>
            </a:r>
          </a:p>
          <a:p>
            <a:r>
              <a:rPr lang="cs-CZ" sz="2400" dirty="0">
                <a:solidFill>
                  <a:srgbClr val="C06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Počítání</a:t>
            </a:r>
            <a:endParaRPr lang="de-DE" sz="2400" dirty="0">
              <a:solidFill>
                <a:srgbClr val="C061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2F9F9BB8-9340-48A9-9DA8-A09C7D24F5AE}"/>
              </a:ext>
            </a:extLst>
          </p:cNvPr>
          <p:cNvSpPr>
            <a:spLocks/>
          </p:cNvSpPr>
          <p:nvPr/>
        </p:nvSpPr>
        <p:spPr bwMode="auto">
          <a:xfrm>
            <a:off x="1605856" y="6196012"/>
            <a:ext cx="4178300" cy="3289300"/>
          </a:xfrm>
          <a:prstGeom prst="roundRect">
            <a:avLst>
              <a:gd name="adj" fmla="val 5787"/>
            </a:avLst>
          </a:prstGeom>
          <a:noFill/>
          <a:ln w="25400">
            <a:solidFill>
              <a:srgbClr val="C061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1684" grpId="0" animBg="1"/>
      <p:bldP spid="71685" grpId="0" autoUpdateAnimBg="0"/>
      <p:bldP spid="71686" grpId="0" autoUpdateAnimBg="0"/>
      <p:bldP spid="71687" grpId="0" autoUpdateAnimBg="0"/>
      <p:bldP spid="71688" grpId="0" animBg="1"/>
      <p:bldP spid="71689" grpId="0" autoUpdateAnimBg="0"/>
      <p:bldP spid="71690" grpId="0" autoUpdateAnimBg="0"/>
      <p:bldP spid="71692" grpId="0" autoUpdateAnimBg="0"/>
      <p:bldP spid="71693" grpId="0" autoUpdateAnimBg="0"/>
      <p:bldP spid="71694" grpId="0" animBg="1"/>
      <p:bldP spid="71695" grpId="0" autoUpdateAnimBg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A3659ED3-401D-9C17-3D68-51FF889A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pic>
        <p:nvPicPr>
          <p:cNvPr id="59395" name="Picture 2">
            <a:extLst>
              <a:ext uri="{FF2B5EF4-FFF2-40B4-BE49-F238E27FC236}">
                <a16:creationId xmlns:a16="http://schemas.microsoft.com/office/drawing/2014/main" id="{DA9335A5-8435-4FAC-9588-FC6D906C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3148608"/>
            <a:ext cx="2949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9651797D-D42E-4B35-9AA0-B797A061404E}"/>
              </a:ext>
            </a:extLst>
          </p:cNvPr>
          <p:cNvSpPr>
            <a:spLocks/>
          </p:cNvSpPr>
          <p:nvPr/>
        </p:nvSpPr>
        <p:spPr bwMode="auto">
          <a:xfrm>
            <a:off x="4414168" y="3004592"/>
            <a:ext cx="8356600" cy="601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1. 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etestov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sluchu 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sluchového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tr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ra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Jakmile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sluchový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 doporučen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,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vyhotoví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s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   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ková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hudba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3. 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denn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v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domác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m prost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edí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Tx/>
              <a:buAutoNum type="arabicPeriod" startAt="4"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 8 – 12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tý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dne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ch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s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opakuje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testov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slyšení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5.  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sleduje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vyhotoven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nov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,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individuáln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upraven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   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kové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hudby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 startAt="6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denn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nkovou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hudbu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druh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fáz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e, opět poslouchá v domácím prostředí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BEE507-AF3F-DC87-1DB0-E2909287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72" y="268288"/>
            <a:ext cx="4318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-128"/>
                <a:cs typeface="ヒラギノ角ゴ ProN W3" charset="-128"/>
                <a:sym typeface="Helvetica Neue Light" charset="0"/>
              </a:defRPr>
            </a:lvl9pPr>
          </a:lstStyle>
          <a:p>
            <a:pPr algn="l" eaLnBrk="1" hangingPunct="1"/>
            <a:r>
              <a:rPr lang="en-US" altLang="de-DE" sz="3200" b="1" kern="0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Terapie</a:t>
            </a:r>
            <a:endParaRPr lang="en-US" altLang="de-DE" sz="3200" b="1" kern="0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2D528C8-D324-4216-9EF5-B75603036FCD}"/>
              </a:ext>
            </a:extLst>
          </p:cNvPr>
          <p:cNvSpPr>
            <a:spLocks/>
          </p:cNvSpPr>
          <p:nvPr/>
        </p:nvSpPr>
        <p:spPr bwMode="auto">
          <a:xfrm>
            <a:off x="744512" y="2671928"/>
            <a:ext cx="12166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C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 je to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sluchový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trénin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?</a:t>
            </a:r>
            <a:b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</a:b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K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dy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a u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koho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ho lze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využ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t?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 </a:t>
            </a:r>
          </a:p>
          <a:p>
            <a:pPr eaLnBrk="1" hangingPunct="1"/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Jak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funguje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ucho</a:t>
            </a:r>
            <a:b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</a:b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C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stane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,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když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ucho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nefunguje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?</a:t>
            </a:r>
          </a:p>
          <a:p>
            <a:pPr eaLnBrk="1" hangingPunct="1"/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Jak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s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moz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pod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ílí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na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vnímání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a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porozum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ění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slyšeného</a:t>
            </a:r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Jak je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možn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é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odhali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audit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i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vn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oslaben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?</a:t>
            </a:r>
            <a:b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</a:b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Jak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ovlivňuje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audit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ivní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oslaben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kvalitu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života</a:t>
            </a:r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•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Jak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m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ů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že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sluchový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trénin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k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pom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oci</a:t>
            </a:r>
            <a:r>
              <a:rPr lang="cs-CZ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p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ři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audit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ivních</a:t>
            </a:r>
            <a: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oslaben</a:t>
            </a:r>
            <a:r>
              <a:rPr lang="cs-CZ" altLang="de-DE" sz="26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ích</a:t>
            </a:r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  <a:p>
            <a:pPr eaLnBrk="1" hangingPunct="1"/>
            <a:br>
              <a:rPr lang="en-US" altLang="de-DE" sz="26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6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D760D8EC-216C-4E8E-8604-6A434152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4196" b="40944"/>
          <a:stretch>
            <a:fillRect/>
          </a:stretch>
        </p:blipFill>
        <p:spPr bwMode="auto">
          <a:xfrm>
            <a:off x="-1012" y="7356771"/>
            <a:ext cx="130058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CD1398F8-BF1E-4107-AD89-10294032F328}"/>
              </a:ext>
            </a:extLst>
          </p:cNvPr>
          <p:cNvSpPr>
            <a:spLocks/>
          </p:cNvSpPr>
          <p:nvPr/>
        </p:nvSpPr>
        <p:spPr bwMode="auto">
          <a:xfrm>
            <a:off x="524778" y="-3980184"/>
            <a:ext cx="571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C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o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Vás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dnes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č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ká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FB2F991E-983F-9B9B-F2A8-025B9D8E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63B68999-7A56-0001-C6C3-ED8EA1F8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60418" name="Rectangle 1">
            <a:extLst>
              <a:ext uri="{FF2B5EF4-FFF2-40B4-BE49-F238E27FC236}">
                <a16:creationId xmlns:a16="http://schemas.microsoft.com/office/drawing/2014/main" id="{E833D837-00FE-4078-A446-3B7A7F14B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2272" y="378884"/>
            <a:ext cx="4318000" cy="1397000"/>
          </a:xfrm>
        </p:spPr>
        <p:txBody>
          <a:bodyPr/>
          <a:lstStyle/>
          <a:p>
            <a:pPr algn="l" eaLnBrk="1" hangingPunct="1"/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Terapie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6811FFF6-F89F-4201-9187-86DFF33E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3796680"/>
            <a:ext cx="2949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FE1CE6EF-465C-4961-9AF5-2E7C39BCFF10}"/>
              </a:ext>
            </a:extLst>
          </p:cNvPr>
          <p:cNvSpPr>
            <a:spLocks/>
          </p:cNvSpPr>
          <p:nvPr/>
        </p:nvSpPr>
        <p:spPr bwMode="auto">
          <a:xfrm>
            <a:off x="3694088" y="3780706"/>
            <a:ext cx="9080500" cy="48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Jedna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fáz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poslouchání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trvá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6 – 12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tý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dnů</a:t>
            </a: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Celkov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 pot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řeba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3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až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5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fáz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poslouchání</a:t>
            </a: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ti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poslouchají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denn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1 x 10 min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Dosp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lí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poslouchají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denn</a:t>
            </a:r>
            <a:r>
              <a:rPr lang="cs-CZ" alt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2 x 10 min</a:t>
            </a:r>
            <a:r>
              <a:rPr lang="cs-CZ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</a:t>
            </a:r>
            <a: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b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br>
              <a:rPr lang="en-US" alt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8F8B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96F12813-92D6-497C-F176-A467195F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pic>
        <p:nvPicPr>
          <p:cNvPr id="55298" name="Picture 1">
            <a:extLst>
              <a:ext uri="{FF2B5EF4-FFF2-40B4-BE49-F238E27FC236}">
                <a16:creationId xmlns:a16="http://schemas.microsoft.com/office/drawing/2014/main" id="{EB033BD5-0B3F-4A30-AE73-0B2EAA10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2881"/>
          <a:stretch>
            <a:fillRect/>
          </a:stretch>
        </p:blipFill>
        <p:spPr bwMode="auto">
          <a:xfrm>
            <a:off x="6790432" y="1852464"/>
            <a:ext cx="5816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>
            <a:extLst>
              <a:ext uri="{FF2B5EF4-FFF2-40B4-BE49-F238E27FC236}">
                <a16:creationId xmlns:a16="http://schemas.microsoft.com/office/drawing/2014/main" id="{477AA341-44BC-406B-8668-B651E9A5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3234" r="21994" b="30882"/>
          <a:stretch>
            <a:fillRect/>
          </a:stretch>
        </p:blipFill>
        <p:spPr bwMode="auto">
          <a:xfrm>
            <a:off x="237704" y="3724672"/>
            <a:ext cx="60579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28F9D34-F1BF-409D-A69A-39891EBFA7AD}"/>
              </a:ext>
            </a:extLst>
          </p:cNvPr>
          <p:cNvSpPr txBox="1"/>
          <p:nvPr/>
        </p:nvSpPr>
        <p:spPr>
          <a:xfrm>
            <a:off x="1749872" y="7181056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Stimul</a:t>
            </a:r>
            <a:r>
              <a:rPr lang="cs-CZ" b="1" dirty="0"/>
              <a:t>a</a:t>
            </a:r>
            <a:r>
              <a:rPr lang="de-DE" b="1" dirty="0"/>
              <a:t>c</a:t>
            </a:r>
            <a:r>
              <a:rPr lang="cs-CZ" b="1" dirty="0"/>
              <a:t>e</a:t>
            </a:r>
            <a:r>
              <a:rPr lang="de-DE" b="1" dirty="0"/>
              <a:t> </a:t>
            </a:r>
            <a:r>
              <a:rPr lang="cs-CZ" b="1" dirty="0"/>
              <a:t>prostřednictvím</a:t>
            </a:r>
            <a:r>
              <a:rPr lang="de-DE" b="1" dirty="0"/>
              <a:t> BENAUDIRA </a:t>
            </a:r>
            <a:r>
              <a:rPr lang="de-DE" b="1" dirty="0" err="1"/>
              <a:t>sluchového</a:t>
            </a:r>
            <a:r>
              <a:rPr lang="de-DE" b="1" dirty="0"/>
              <a:t> </a:t>
            </a:r>
            <a:r>
              <a:rPr lang="de-DE" b="1" dirty="0" err="1"/>
              <a:t>trénin</a:t>
            </a:r>
            <a:r>
              <a:rPr lang="cs-CZ" b="1" dirty="0"/>
              <a:t>ku</a:t>
            </a:r>
            <a:endParaRPr lang="de-DE" b="1" dirty="0"/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51B00CE7-BAA3-D7C1-E8F6-6849DD2BA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2" y="-19744"/>
            <a:ext cx="11543212" cy="1672187"/>
          </a:xfrm>
          <a:prstGeom prst="rect">
            <a:avLst/>
          </a:prstGeom>
        </p:spPr>
      </p:pic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2A4B2D53-1294-4F7C-A313-083F4946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440" y="1924472"/>
            <a:ext cx="5638800" cy="1219200"/>
          </a:xfrm>
          <a:prstGeom prst="roundRect">
            <a:avLst>
              <a:gd name="adj" fmla="val 16667"/>
            </a:avLst>
          </a:prstGeom>
          <a:solidFill>
            <a:srgbClr val="C06120">
              <a:alpha val="30196"/>
            </a:srgbClr>
          </a:solidFill>
          <a:ln w="25400">
            <a:solidFill>
              <a:srgbClr val="F8E3D1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>
              <a:ea typeface="ヒラギノ角ゴ ProN W6" charset="-128"/>
            </a:endParaRPr>
          </a:p>
        </p:txBody>
      </p:sp>
      <p:pic>
        <p:nvPicPr>
          <p:cNvPr id="56323" name="Picture 1">
            <a:extLst>
              <a:ext uri="{FF2B5EF4-FFF2-40B4-BE49-F238E27FC236}">
                <a16:creationId xmlns:a16="http://schemas.microsoft.com/office/drawing/2014/main" id="{6AE1BEAE-5462-4486-9357-0A9E9A2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3234" r="21994" b="30882"/>
          <a:stretch>
            <a:fillRect/>
          </a:stretch>
        </p:blipFill>
        <p:spPr bwMode="auto">
          <a:xfrm>
            <a:off x="309712" y="3868688"/>
            <a:ext cx="60579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EC9D7988-130C-4FD3-A6B7-173EDB70871B}"/>
              </a:ext>
            </a:extLst>
          </p:cNvPr>
          <p:cNvSpPr>
            <a:spLocks/>
          </p:cNvSpPr>
          <p:nvPr/>
        </p:nvSpPr>
        <p:spPr bwMode="auto">
          <a:xfrm>
            <a:off x="7008893" y="1287635"/>
            <a:ext cx="5740400" cy="1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endParaRPr lang="en-US" altLang="de-D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cs-CZ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</a:t>
            </a:r>
            <a:r>
              <a:rPr lang="en-US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peciáln</a:t>
            </a:r>
            <a:r>
              <a:rPr lang="cs-CZ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komponovaná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</a:t>
            </a:r>
            <a:r>
              <a:rPr lang="en-US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vá</a:t>
            </a:r>
            <a:r>
              <a:rPr lang="en-US" altLang="de-DE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hudba</a:t>
            </a:r>
            <a:endParaRPr lang="en-US" altLang="de-D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89C571-BEFF-4261-99D6-8577878418BF}"/>
              </a:ext>
            </a:extLst>
          </p:cNvPr>
          <p:cNvSpPr txBox="1"/>
          <p:nvPr/>
        </p:nvSpPr>
        <p:spPr>
          <a:xfrm>
            <a:off x="1029792" y="700336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Podn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ě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ty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BENAUDIRA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sluchového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trénin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ku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de-D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541E32-A55A-410B-B09E-0BDA8B9D3F48}"/>
              </a:ext>
            </a:extLst>
          </p:cNvPr>
          <p:cNvSpPr txBox="1"/>
          <p:nvPr/>
        </p:nvSpPr>
        <p:spPr>
          <a:xfrm>
            <a:off x="6790432" y="3228737"/>
            <a:ext cx="5544616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Kombin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skut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čných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hud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bn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ch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nástroj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ů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, 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li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dských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hlas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ů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a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syntetických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zvuk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ů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ovnom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rozložená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po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cel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m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frekvenčn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m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spektr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Bohatá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na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alikvótn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tóny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Záchytné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body pr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moz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ek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Každá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skladba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frekvenčn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bohatá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irozen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-&gt;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klie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nty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dob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ijímaná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Kompoz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individuáln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a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ů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sobená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pot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ebám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Léty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pr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ov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ená</a:t>
            </a: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571500" indent="-571500">
              <a:buFontTx/>
              <a:buChar char="-"/>
            </a:pPr>
            <a:endParaRPr lang="en-US" altLang="de-DE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en-US" altLang="de-DE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98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95C4E70F-7276-6580-5A4F-55531542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pic>
        <p:nvPicPr>
          <p:cNvPr id="62466" name="Picture 1">
            <a:extLst>
              <a:ext uri="{FF2B5EF4-FFF2-40B4-BE49-F238E27FC236}">
                <a16:creationId xmlns:a16="http://schemas.microsoft.com/office/drawing/2014/main" id="{711B3B6A-B9AB-4058-988B-7A341E9B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2881"/>
          <a:stretch>
            <a:fillRect/>
          </a:stretch>
        </p:blipFill>
        <p:spPr bwMode="auto">
          <a:xfrm>
            <a:off x="6718424" y="2860576"/>
            <a:ext cx="5816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>
            <a:extLst>
              <a:ext uri="{FF2B5EF4-FFF2-40B4-BE49-F238E27FC236}">
                <a16:creationId xmlns:a16="http://schemas.microsoft.com/office/drawing/2014/main" id="{63DCC775-12AC-4CB0-BDB1-3EE3D84C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3234" r="21994" b="30882"/>
          <a:stretch>
            <a:fillRect/>
          </a:stretch>
        </p:blipFill>
        <p:spPr bwMode="auto">
          <a:xfrm>
            <a:off x="228477" y="2860576"/>
            <a:ext cx="60579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C7CE98-9349-4830-A9C0-DF27AC55430D}"/>
              </a:ext>
            </a:extLst>
          </p:cNvPr>
          <p:cNvSpPr txBox="1"/>
          <p:nvPr/>
        </p:nvSpPr>
        <p:spPr>
          <a:xfrm>
            <a:off x="957784" y="691625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íle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terap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0103B985-EAA9-AC56-5FE8-7D210F71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pic>
        <p:nvPicPr>
          <p:cNvPr id="63490" name="Picture 1">
            <a:extLst>
              <a:ext uri="{FF2B5EF4-FFF2-40B4-BE49-F238E27FC236}">
                <a16:creationId xmlns:a16="http://schemas.microsoft.com/office/drawing/2014/main" id="{6CFB60A8-2AE2-4116-AB7A-D4A9E527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2881"/>
          <a:stretch>
            <a:fillRect/>
          </a:stretch>
        </p:blipFill>
        <p:spPr bwMode="auto">
          <a:xfrm>
            <a:off x="8878664" y="2021882"/>
            <a:ext cx="3384376" cy="251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>
            <a:extLst>
              <a:ext uri="{FF2B5EF4-FFF2-40B4-BE49-F238E27FC236}">
                <a16:creationId xmlns:a16="http://schemas.microsoft.com/office/drawing/2014/main" id="{5114471B-6C1E-4BC3-BE7F-9E100ED5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3234" r="21994" b="30882"/>
          <a:stretch>
            <a:fillRect/>
          </a:stretch>
        </p:blipFill>
        <p:spPr bwMode="auto">
          <a:xfrm>
            <a:off x="2974008" y="7757120"/>
            <a:ext cx="792088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>
            <a:extLst>
              <a:ext uri="{FF2B5EF4-FFF2-40B4-BE49-F238E27FC236}">
                <a16:creationId xmlns:a16="http://schemas.microsoft.com/office/drawing/2014/main" id="{BBB777FF-92BB-49BB-BFEC-D9C939477F4E}"/>
              </a:ext>
            </a:extLst>
          </p:cNvPr>
          <p:cNvSpPr>
            <a:spLocks/>
          </p:cNvSpPr>
          <p:nvPr/>
        </p:nvSpPr>
        <p:spPr bwMode="auto">
          <a:xfrm>
            <a:off x="1051472" y="3418666"/>
            <a:ext cx="119533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Bezprost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ř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edn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í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 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úsp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ě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chy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 po 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trénin</a:t>
            </a:r>
            <a:r>
              <a:rPr lang="cs-CZ" altLang="de-DE" sz="2400" u="sng" dirty="0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k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ヒラギノ角ゴ ProN W6" charset="-128"/>
                <a:sym typeface="Auto1 Bold" charset="0"/>
              </a:rPr>
              <a:t>u</a:t>
            </a:r>
            <a:br>
              <a:rPr lang="en-US" altLang="de-DE" sz="2400" u="sng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Vše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chny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frekvenc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 jsou slyšené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vyvážen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ě</a:t>
            </a:r>
            <a:b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Spoluprác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obo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u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uší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je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vyvážená</a:t>
            </a:r>
            <a:b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M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ozek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dokáže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z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pracováv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at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vš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echny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akustické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signály</a:t>
            </a:r>
            <a:br>
              <a:rPr lang="en-US" altLang="de-DE" sz="2400" u="sng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Systém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rovnováhy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a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lymbický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systém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profituj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í</a:t>
            </a:r>
            <a:endParaRPr lang="en-US" altLang="de-DE" sz="2400" dirty="0">
              <a:solidFill>
                <a:srgbClr val="3C1A1D"/>
              </a:solidFill>
              <a:latin typeface="Auto1 Regular" charset="0"/>
              <a:ea typeface="ヒラギノ角ゴ ProN W6" charset="-128"/>
              <a:sym typeface="Auto1 Regular" charset="0"/>
            </a:endParaRPr>
          </a:p>
          <a:p>
            <a:pPr eaLnBrk="1" hangingPunct="1"/>
            <a:endParaRPr lang="en-US" altLang="de-DE" sz="2400" dirty="0">
              <a:solidFill>
                <a:srgbClr val="3C1A1D"/>
              </a:solidFill>
              <a:latin typeface="Auto1 Regular" charset="0"/>
              <a:ea typeface="ヒラギノ角ゴ ProN W6" charset="-128"/>
              <a:sym typeface="Auto1 Regular" charset="0"/>
            </a:endParaRPr>
          </a:p>
          <a:p>
            <a:pPr eaLnBrk="1" hangingPunct="1"/>
            <a:endParaRPr lang="en-US" altLang="de-DE" sz="2400" dirty="0">
              <a:solidFill>
                <a:srgbClr val="3C1A1D"/>
              </a:solidFill>
              <a:latin typeface="Auto1 Bold" charset="0"/>
              <a:ea typeface="Lucida Grande" charset="0"/>
              <a:cs typeface="Auto1 Regular" charset="0"/>
              <a:sym typeface="Auto1 Regular" charset="0"/>
            </a:endParaRPr>
          </a:p>
          <a:p>
            <a:pPr eaLnBrk="1" hangingPunct="1"/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St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ř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edn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ě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dobé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 a dl</a:t>
            </a:r>
            <a:r>
              <a:rPr lang="cs-CZ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ou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hodobé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 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úsp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ě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chy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 </a:t>
            </a:r>
            <a:r>
              <a:rPr lang="en-US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tréni</a:t>
            </a:r>
            <a:r>
              <a:rPr lang="cs-CZ" altLang="de-DE" sz="2400" u="sng" dirty="0" err="1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nk</a:t>
            </a:r>
            <a:r>
              <a:rPr lang="en-US" altLang="de-DE" sz="2400" u="sng" dirty="0">
                <a:solidFill>
                  <a:srgbClr val="3C1A1D"/>
                </a:solidFill>
                <a:latin typeface="Auto1 Bold" charset="0"/>
                <a:ea typeface="Auto1 Bold" charset="0"/>
                <a:cs typeface="Auto1 Regular" charset="0"/>
                <a:sym typeface="Auto1 Bold" charset="0"/>
              </a:rPr>
              <a:t>u</a:t>
            </a:r>
            <a:br>
              <a:rPr lang="en-US" altLang="de-DE" sz="2400" u="sng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lient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porozum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vše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m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zvuk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ům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eči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bez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obtíží.</a:t>
            </a:r>
            <a:endParaRPr lang="en-US" altLang="de-DE" sz="2400" dirty="0">
              <a:solidFill>
                <a:srgbClr val="3C1A1D"/>
              </a:solidFill>
              <a:latin typeface="Auto1 Regular" charset="0"/>
              <a:ea typeface="ヒラギノ角ゴ ProN W6" charset="-128"/>
              <a:sym typeface="Auto1 Regular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č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tení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, p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saní, počítání 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a 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ečový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pr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o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j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 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nezpůsobují již žádné těžkosti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dokáže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uvo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lněně naslouchat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,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zlepšuje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s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koncentr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ace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a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pozornos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t.</a:t>
            </a:r>
            <a:b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dokáže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s 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le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hkos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tí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odfiltrova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ruchy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okol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s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lépe soustředí na to podstatné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.</a:t>
            </a:r>
            <a:b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 •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Klient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je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emočn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ě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vyvážen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ě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jší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a l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épe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využív</a:t>
            </a:r>
            <a:r>
              <a:rPr lang="cs-CZ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á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vlastn</a:t>
            </a:r>
            <a:r>
              <a:rPr lang="cs-CZ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í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zdroje</a:t>
            </a:r>
            <a:r>
              <a:rPr lang="en-US" altLang="de-DE" sz="2400" dirty="0">
                <a:solidFill>
                  <a:srgbClr val="3C1A1D"/>
                </a:solidFill>
                <a:latin typeface="Auto1 Regular" charset="0"/>
                <a:ea typeface="ヒラギノ角ゴ ProN W6" charset="-128"/>
                <a:sym typeface="Auto1 Regular" charset="0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F67035-E310-4651-B98B-8C65BCAB3CEB}"/>
              </a:ext>
            </a:extLst>
          </p:cNvPr>
          <p:cNvSpPr txBox="1"/>
          <p:nvPr/>
        </p:nvSpPr>
        <p:spPr>
          <a:xfrm>
            <a:off x="957784" y="76363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íle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terapie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403B2F24-AC56-DA34-8AF5-2C7F6612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39385BF5-A31C-4F5B-A3BB-E8FB723C44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712" y="1780456"/>
            <a:ext cx="2448272" cy="504056"/>
          </a:xfrm>
        </p:spPr>
        <p:txBody>
          <a:bodyPr/>
          <a:lstStyle/>
          <a:p>
            <a:pPr eaLnBrk="1" hangingPunct="1"/>
            <a:r>
              <a:rPr lang="en-US" alt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Lena, 7 </a:t>
            </a:r>
            <a:r>
              <a:rPr lang="cs-CZ" alt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let </a:t>
            </a:r>
            <a:endParaRPr lang="en-US" alt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3D8FB044-BF20-442C-AB4C-47571A06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 bwMode="auto">
          <a:xfrm>
            <a:off x="2325936" y="2297088"/>
            <a:ext cx="8071611" cy="74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bgerundetes Rechteck 3">
            <a:extLst>
              <a:ext uri="{FF2B5EF4-FFF2-40B4-BE49-F238E27FC236}">
                <a16:creationId xmlns:a16="http://schemas.microsoft.com/office/drawing/2014/main" id="{8130690D-A2C3-4FF8-8984-85B1BD75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52" y="2428528"/>
            <a:ext cx="2514600" cy="304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F99FB14E-6D06-A5FF-8DAF-434DB1283A7C}"/>
              </a:ext>
            </a:extLst>
          </p:cNvPr>
          <p:cNvSpPr txBox="1"/>
          <p:nvPr/>
        </p:nvSpPr>
        <p:spPr>
          <a:xfrm>
            <a:off x="1029792" y="907649"/>
            <a:ext cx="393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ř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íklady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43A29982-657A-B2C8-E7FD-DF2AF0FA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sp>
        <p:nvSpPr>
          <p:cNvPr id="66562" name="Rectangle 1">
            <a:extLst>
              <a:ext uri="{FF2B5EF4-FFF2-40B4-BE49-F238E27FC236}">
                <a16:creationId xmlns:a16="http://schemas.microsoft.com/office/drawing/2014/main" id="{B7B6D8C9-51D5-4C55-A81E-20CB6D54F6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38360" y="1329730"/>
            <a:ext cx="7873997" cy="666750"/>
          </a:xfrm>
        </p:spPr>
        <p:txBody>
          <a:bodyPr/>
          <a:lstStyle/>
          <a:p>
            <a:pPr eaLnBrk="1" hangingPunct="1"/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Lena, 7 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let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: </a:t>
            </a:r>
            <a:r>
              <a:rPr lang="en-US" altLang="de-DE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výsled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 po 1. f</a:t>
            </a:r>
            <a:r>
              <a:rPr lang="cs-CZ" altLang="de-DE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ázi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poslouchání</a:t>
            </a:r>
            <a:endParaRPr lang="en-US" altLang="de-D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id="{192DEBE1-083C-41A1-86D8-9A9DA4EE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>
            <a:fillRect/>
          </a:stretch>
        </p:blipFill>
        <p:spPr bwMode="auto">
          <a:xfrm>
            <a:off x="1677864" y="1943149"/>
            <a:ext cx="7726105" cy="73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Abgerundetes Rechteck 3">
            <a:extLst>
              <a:ext uri="{FF2B5EF4-FFF2-40B4-BE49-F238E27FC236}">
                <a16:creationId xmlns:a16="http://schemas.microsoft.com/office/drawing/2014/main" id="{E64D9DC0-A444-4E9F-B27E-934A0F10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41" y="1954214"/>
            <a:ext cx="2514600" cy="304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46B1A646-11A0-9038-88A4-7DD81A522945}"/>
              </a:ext>
            </a:extLst>
          </p:cNvPr>
          <p:cNvSpPr txBox="1"/>
          <p:nvPr/>
        </p:nvSpPr>
        <p:spPr>
          <a:xfrm>
            <a:off x="1126964" y="691625"/>
            <a:ext cx="393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ř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íklady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30DD5283-7B74-9E50-B0AB-9D8EF573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sp>
        <p:nvSpPr>
          <p:cNvPr id="68610" name="Rectangle 1">
            <a:extLst>
              <a:ext uri="{FF2B5EF4-FFF2-40B4-BE49-F238E27FC236}">
                <a16:creationId xmlns:a16="http://schemas.microsoft.com/office/drawing/2014/main" id="{D2E2BA4C-3DFA-44A2-B474-56F86FFEB1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14424" y="1276400"/>
            <a:ext cx="8352928" cy="594047"/>
          </a:xfrm>
        </p:spPr>
        <p:txBody>
          <a:bodyPr/>
          <a:lstStyle/>
          <a:p>
            <a:pPr eaLnBrk="1" hangingPunct="1"/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Lena, 7 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let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: </a:t>
            </a:r>
            <a:r>
              <a:rPr lang="en-US" altLang="de-DE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výsled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 po 2. f</a:t>
            </a:r>
            <a:r>
              <a:rPr lang="cs-CZ" altLang="de-DE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ázi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poslouchání</a:t>
            </a:r>
            <a:endParaRPr lang="en-US" altLang="de-D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19DC9FF6-B872-4182-A1DF-F910DA9B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>
            <a:fillRect/>
          </a:stretch>
        </p:blipFill>
        <p:spPr bwMode="auto">
          <a:xfrm>
            <a:off x="1860376" y="1996480"/>
            <a:ext cx="8026400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Abgerundetes Rechteck 3">
            <a:extLst>
              <a:ext uri="{FF2B5EF4-FFF2-40B4-BE49-F238E27FC236}">
                <a16:creationId xmlns:a16="http://schemas.microsoft.com/office/drawing/2014/main" id="{84644EF6-903E-4B2E-B2C9-4EFD4DF6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144" y="1924472"/>
            <a:ext cx="2514600" cy="304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91107C6F-6ABE-8791-2126-D11AA97F657C}"/>
              </a:ext>
            </a:extLst>
          </p:cNvPr>
          <p:cNvSpPr txBox="1"/>
          <p:nvPr/>
        </p:nvSpPr>
        <p:spPr>
          <a:xfrm>
            <a:off x="1029792" y="556320"/>
            <a:ext cx="393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ř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íklady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6C22A469-A1E1-C612-4310-C4B62A9E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70658" name="Rectangle 1">
            <a:extLst>
              <a:ext uri="{FF2B5EF4-FFF2-40B4-BE49-F238E27FC236}">
                <a16:creationId xmlns:a16="http://schemas.microsoft.com/office/drawing/2014/main" id="{AB79A87D-35E3-4B20-B789-00D13ABB8B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842416" y="1650942"/>
            <a:ext cx="8334548" cy="648072"/>
          </a:xfrm>
        </p:spPr>
        <p:txBody>
          <a:bodyPr/>
          <a:lstStyle/>
          <a:p>
            <a:pPr eaLnBrk="1" hangingPunct="1"/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Lena, 7 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let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: </a:t>
            </a:r>
            <a:r>
              <a:rPr lang="en-US" altLang="de-DE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výsled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 po 3. f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</a:t>
            </a:r>
            <a:r>
              <a:rPr lang="en-US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</a:t>
            </a:r>
            <a:r>
              <a:rPr lang="cs-CZ" alt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 poslouchání</a:t>
            </a:r>
            <a:endParaRPr lang="en-US" altLang="de-D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A575C41D-DA1D-4D46-98B4-758E1080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>
            <a:fillRect/>
          </a:stretch>
        </p:blipFill>
        <p:spPr bwMode="auto">
          <a:xfrm>
            <a:off x="2109912" y="2270294"/>
            <a:ext cx="7560840" cy="74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Abgerundetes Rechteck 3">
            <a:extLst>
              <a:ext uri="{FF2B5EF4-FFF2-40B4-BE49-F238E27FC236}">
                <a16:creationId xmlns:a16="http://schemas.microsoft.com/office/drawing/2014/main" id="{93DD8A28-9522-4598-88ED-49C4CA15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160" y="2270294"/>
            <a:ext cx="2448272" cy="3735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D45A8CC2-051B-D132-6C27-222AE76C7DAE}"/>
              </a:ext>
            </a:extLst>
          </p:cNvPr>
          <p:cNvSpPr txBox="1"/>
          <p:nvPr/>
        </p:nvSpPr>
        <p:spPr>
          <a:xfrm>
            <a:off x="982948" y="703879"/>
            <a:ext cx="393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ř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íklady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praxe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8C75823F-CBA8-602C-A7B1-1AFBC43E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72706" name="Rectangle 1">
            <a:extLst>
              <a:ext uri="{FF2B5EF4-FFF2-40B4-BE49-F238E27FC236}">
                <a16:creationId xmlns:a16="http://schemas.microsoft.com/office/drawing/2014/main" id="{7B04E4E4-1128-4AA3-A107-C5734156D7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5109" y="1620193"/>
            <a:ext cx="10971907" cy="1397000"/>
          </a:xfrm>
        </p:spPr>
        <p:txBody>
          <a:bodyPr/>
          <a:lstStyle/>
          <a:p>
            <a:pPr algn="l" eaLnBrk="1" hangingPunct="1"/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N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jd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ů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ležit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ě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jš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íznaky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, p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ři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kt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rých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m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ů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že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BENAUDIRA pom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oci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:</a:t>
            </a:r>
            <a:b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</a:br>
            <a:endParaRPr lang="en-US" altLang="de-DE" sz="2600" b="1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D005119-91E4-45BC-950C-8605027C0ACA}"/>
              </a:ext>
            </a:extLst>
          </p:cNvPr>
          <p:cNvSpPr>
            <a:spLocks/>
          </p:cNvSpPr>
          <p:nvPr/>
        </p:nvSpPr>
        <p:spPr bwMode="auto">
          <a:xfrm>
            <a:off x="1752563" y="1666428"/>
            <a:ext cx="11861800" cy="73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poruchy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sluchového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zpracování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p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ecitliv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ělé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/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nedostat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čn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citlivé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 vnímání</a:t>
            </a:r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poruchy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učen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/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dyslexi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z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áměna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podobn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zn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ějících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slov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/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hlás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z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áměna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a p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řehazování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hl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ás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pr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j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vy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„ADHD</a:t>
            </a:r>
            <a:r>
              <a:rPr lang="ja-JP" altLang="en-US" sz="2400">
                <a:solidFill>
                  <a:srgbClr val="3C1A1D"/>
                </a:solidFill>
                <a:latin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“</a:t>
            </a:r>
            <a:endParaRPr lang="sk-SK" altLang="ja-JP" sz="2400" dirty="0">
              <a:solidFill>
                <a:srgbClr val="3C1A1D"/>
              </a:solidFill>
              <a:latin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sk-SK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snížená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schopnos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koncentr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ace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vyrušite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lnost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lehk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unavite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nos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ři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práci</a:t>
            </a:r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o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požděný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/ 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narušený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výv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oj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eči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poruchy</a:t>
            </a: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výslovnosti</a:t>
            </a:r>
            <a:b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4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koktavost</a:t>
            </a:r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4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BBBFBE02-E293-4C0B-BA22-A2D12C2A7CAE}"/>
              </a:ext>
            </a:extLst>
          </p:cNvPr>
          <p:cNvSpPr>
            <a:spLocks/>
          </p:cNvSpPr>
          <p:nvPr/>
        </p:nvSpPr>
        <p:spPr bwMode="auto">
          <a:xfrm>
            <a:off x="1029792" y="775256"/>
            <a:ext cx="20882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D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ě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ti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ol&#10;&#10;Description automatically generated">
            <a:extLst>
              <a:ext uri="{FF2B5EF4-FFF2-40B4-BE49-F238E27FC236}">
                <a16:creationId xmlns:a16="http://schemas.microsoft.com/office/drawing/2014/main" id="{366449F3-9A39-B77B-0077-AB1BAA46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43111A61-5CF2-4B7C-8103-A42A79AD463E}"/>
              </a:ext>
            </a:extLst>
          </p:cNvPr>
          <p:cNvSpPr>
            <a:spLocks/>
          </p:cNvSpPr>
          <p:nvPr/>
        </p:nvSpPr>
        <p:spPr bwMode="auto">
          <a:xfrm>
            <a:off x="1245816" y="3436640"/>
            <a:ext cx="110744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br>
              <a:rPr lang="en-US" altLang="de-DE" sz="260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endParaRPr lang="en-US" altLang="de-DE" sz="260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23BE10E0-0F7E-4CCC-88F9-67ABA2CA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4196" b="40944"/>
          <a:stretch>
            <a:fillRect/>
          </a:stretch>
        </p:blipFill>
        <p:spPr bwMode="auto">
          <a:xfrm>
            <a:off x="4763" y="7348538"/>
            <a:ext cx="13138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684C1-AF9C-B984-8E88-8DA45B5DE506}"/>
              </a:ext>
            </a:extLst>
          </p:cNvPr>
          <p:cNvSpPr txBox="1"/>
          <p:nvPr/>
        </p:nvSpPr>
        <p:spPr>
          <a:xfrm>
            <a:off x="272033" y="2041524"/>
            <a:ext cx="123510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srgbClr val="42171D"/>
                </a:solidFill>
                <a:latin typeface="Calibri" panose="020F0502020204030204" pitchFamily="34" charset="0"/>
              </a:rPr>
              <a:t>Sluch</a:t>
            </a:r>
            <a:r>
              <a:rPr lang="en-GB" sz="27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je </a:t>
            </a:r>
            <a:r>
              <a:rPr lang="en-GB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základ</a:t>
            </a:r>
            <a:r>
              <a:rPr lang="cs-CZ" sz="27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GB" sz="27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m </a:t>
            </a:r>
            <a:r>
              <a:rPr lang="cs-CZ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li</a:t>
            </a:r>
            <a:r>
              <a:rPr lang="en-GB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dsk</a:t>
            </a:r>
            <a:r>
              <a:rPr lang="cs-CZ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é</a:t>
            </a:r>
            <a:r>
              <a:rPr lang="en-GB" sz="27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komunik</a:t>
            </a:r>
            <a:r>
              <a:rPr lang="cs-CZ" sz="27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ace</a:t>
            </a:r>
            <a:endParaRPr lang="en-GB" sz="2700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  <a:p>
            <a:endParaRPr lang="en-GB" sz="2700" b="1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Uši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vždy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cs-CZ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slouchají</a:t>
            </a:r>
            <a:r>
              <a:rPr lang="cs-CZ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,</a:t>
            </a:r>
            <a:b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</a:br>
            <a:b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</a:b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   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... bez oh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le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du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to, 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jestli 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ašeho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komunikačn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ího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partner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a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práv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ě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vnímáme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, a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nebo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n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</a:t>
            </a:r>
            <a:endParaRPr lang="en-GB" sz="2600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   ... bez oh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ledu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to, 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jestli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j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sme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v bdělém stavu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nebo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spíme</a:t>
            </a:r>
            <a:endParaRPr lang="en-GB" sz="2600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   ... bez oh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ledu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to, 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jestli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s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komunik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ac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c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íleně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v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ě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nujeme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ne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bo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s</a:t>
            </a:r>
            <a:r>
              <a:rPr lang="cs-CZ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s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oustředíme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n</a:t>
            </a:r>
            <a:r>
              <a:rPr lang="cs-CZ" sz="2600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ěco</a:t>
            </a:r>
            <a:r>
              <a:rPr lang="en-GB" sz="26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600" dirty="0">
                <a:solidFill>
                  <a:srgbClr val="42171D"/>
                </a:solidFill>
                <a:latin typeface="Calibri" panose="020F0502020204030204" pitchFamily="34" charset="0"/>
              </a:rPr>
              <a:t>jiného</a:t>
            </a:r>
            <a:endParaRPr lang="en-GB" sz="2600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700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... </a:t>
            </a:r>
            <a:r>
              <a:rPr lang="cs-CZ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Vyvážené</a:t>
            </a:r>
            <a:r>
              <a:rPr lang="cs-CZ" sz="2700" b="1" dirty="0">
                <a:solidFill>
                  <a:srgbClr val="42171D"/>
                </a:solidFill>
                <a:latin typeface="Calibri" panose="020F0502020204030204" pitchFamily="34" charset="0"/>
              </a:rPr>
              <a:t> f</a:t>
            </a:r>
            <a:r>
              <a:rPr lang="cs-CZ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ungující</a:t>
            </a:r>
            <a:r>
              <a:rPr lang="cs-CZ" sz="2700" b="1" dirty="0">
                <a:solidFill>
                  <a:srgbClr val="42171D"/>
                </a:solidFill>
                <a:latin typeface="Calibri" panose="020F0502020204030204" pitchFamily="34" charset="0"/>
              </a:rPr>
              <a:t> slyšení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je </a:t>
            </a:r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základn</a:t>
            </a:r>
            <a:r>
              <a:rPr lang="cs-CZ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ím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 p</a:t>
            </a:r>
            <a:r>
              <a:rPr lang="cs-CZ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ř</a:t>
            </a:r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edpoklad</a:t>
            </a:r>
            <a:r>
              <a:rPr lang="cs-CZ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m </a:t>
            </a:r>
            <a:r>
              <a:rPr lang="en-GB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komunik</a:t>
            </a:r>
            <a:r>
              <a:rPr lang="cs-CZ" sz="2700" b="1" dirty="0" err="1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ace</a:t>
            </a:r>
            <a:r>
              <a:rPr lang="en-GB" sz="2700" b="1" dirty="0">
                <a:solidFill>
                  <a:srgbClr val="42171D"/>
                </a:solidFill>
                <a:effectLst/>
                <a:latin typeface="Calibri" panose="020F0502020204030204" pitchFamily="34" charset="0"/>
              </a:rPr>
              <a:t>.</a:t>
            </a:r>
            <a:endParaRPr lang="en-GB" sz="2700" dirty="0">
              <a:solidFill>
                <a:srgbClr val="42171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9D0AE6A-7FE5-4FB6-817A-1296C95825DA}"/>
              </a:ext>
            </a:extLst>
          </p:cNvPr>
          <p:cNvSpPr>
            <a:spLocks/>
          </p:cNvSpPr>
          <p:nvPr/>
        </p:nvSpPr>
        <p:spPr bwMode="auto">
          <a:xfrm>
            <a:off x="1066826" y="633549"/>
            <a:ext cx="673171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3200" b="1" dirty="0" err="1">
                <a:solidFill>
                  <a:srgbClr val="A637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Význam</a:t>
            </a:r>
            <a:r>
              <a:rPr lang="en-GB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A637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správného</a:t>
            </a:r>
            <a:r>
              <a:rPr lang="en-GB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sluchového vnímání</a:t>
            </a:r>
            <a:endParaRPr lang="en-GB" sz="3200" dirty="0">
              <a:solidFill>
                <a:srgbClr val="A637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6A5464D3-746F-FE17-BA69-D3E8ADB8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74754" name="Rectangle 1">
            <a:extLst>
              <a:ext uri="{FF2B5EF4-FFF2-40B4-BE49-F238E27FC236}">
                <a16:creationId xmlns:a16="http://schemas.microsoft.com/office/drawing/2014/main" id="{0AA4328D-79FA-42D6-B49E-3D0DCFF6B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38360" y="1818039"/>
            <a:ext cx="11861800" cy="1397000"/>
          </a:xfrm>
        </p:spPr>
        <p:txBody>
          <a:bodyPr/>
          <a:lstStyle/>
          <a:p>
            <a:pPr eaLnBrk="1" hangingPunct="1"/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N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jd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ů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ležit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ě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jš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p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íznaky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, p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ři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kt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e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rých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m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ů</a:t>
            </a:r>
            <a:r>
              <a:rPr lang="en-US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že</a:t>
            </a:r>
            <a: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BENAUDIRA pom</a:t>
            </a:r>
            <a:r>
              <a:rPr lang="cs-CZ" altLang="de-DE" sz="26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oci</a:t>
            </a:r>
            <a:r>
              <a:rPr lang="cs-CZ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:</a:t>
            </a:r>
            <a:br>
              <a:rPr lang="en-US" altLang="de-DE" sz="26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</a:br>
            <a:endParaRPr lang="en-US" altLang="de-DE" sz="2600" b="1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Bold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446F52C-683C-4080-B614-CAE9933EEAC0}"/>
              </a:ext>
            </a:extLst>
          </p:cNvPr>
          <p:cNvSpPr>
            <a:spLocks/>
          </p:cNvSpPr>
          <p:nvPr/>
        </p:nvSpPr>
        <p:spPr bwMode="auto">
          <a:xfrm>
            <a:off x="1749872" y="844352"/>
            <a:ext cx="10008691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32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Tinitus</a:t>
            </a:r>
            <a:b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(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centráln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)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nedoslýchavos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poruchy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sluchového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zpracování</a:t>
            </a:r>
            <a:b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p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ecitliv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ělé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/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nedostat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čn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citlivé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 vnímání</a:t>
            </a:r>
            <a:b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problémy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s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porozum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ním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, k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dyž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mluví více osob najednou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</a:p>
          <a:p>
            <a:pPr eaLnBrk="1" hangingPunct="1"/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snížená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schopnos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koncentr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ace</a:t>
            </a:r>
            <a:b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vyrušite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nos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b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le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hká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unavite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lnost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</a:t>
            </a:r>
            <a:r>
              <a:rPr lang="cs-CZ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</a:t>
            </a:r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800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práci</a:t>
            </a:r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r>
              <a:rPr lang="en-US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• </a:t>
            </a:r>
            <a:r>
              <a:rPr lang="cs-CZ" altLang="de-DE" sz="2800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koktavost</a:t>
            </a:r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eaLnBrk="1" hangingPunct="1"/>
            <a:endParaRPr lang="en-US" altLang="de-DE" sz="2800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C16A5522-137D-478F-8B50-E298077CC66C}"/>
              </a:ext>
            </a:extLst>
          </p:cNvPr>
          <p:cNvSpPr>
            <a:spLocks/>
          </p:cNvSpPr>
          <p:nvPr/>
        </p:nvSpPr>
        <p:spPr bwMode="auto">
          <a:xfrm>
            <a:off x="1054623" y="962177"/>
            <a:ext cx="34229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Dosp</a:t>
            </a:r>
            <a:r>
              <a:rPr lang="cs-CZ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ě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lí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  <a:t>: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775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75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 advAuto="2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7033531F-8A20-CF5D-846F-783C51B9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3285"/>
            <a:ext cx="11543212" cy="1672187"/>
          </a:xfrm>
          <a:prstGeom prst="rect">
            <a:avLst/>
          </a:prstGeom>
        </p:spPr>
      </p:pic>
      <p:sp>
        <p:nvSpPr>
          <p:cNvPr id="61442" name="Rectangle 1">
            <a:extLst>
              <a:ext uri="{FF2B5EF4-FFF2-40B4-BE49-F238E27FC236}">
                <a16:creationId xmlns:a16="http://schemas.microsoft.com/office/drawing/2014/main" id="{5724772B-DD40-431A-8B9E-DC9FF3A296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343342"/>
            <a:ext cx="6840760" cy="1397000"/>
          </a:xfrm>
        </p:spPr>
        <p:txBody>
          <a:bodyPr/>
          <a:lstStyle/>
          <a:p>
            <a:pPr algn="l" eaLnBrk="1" hangingPunct="1"/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Výhody</a:t>
            </a:r>
            <a:b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</a:b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BENAUDIRA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sluchového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trénin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u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DE11F77D-E519-4893-9B71-66B883AB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3292624"/>
            <a:ext cx="2949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C2074544-EE4E-4161-9172-8E1B11173449}"/>
              </a:ext>
            </a:extLst>
          </p:cNvPr>
          <p:cNvSpPr>
            <a:spLocks/>
          </p:cNvSpPr>
          <p:nvPr/>
        </p:nvSpPr>
        <p:spPr bwMode="auto">
          <a:xfrm>
            <a:off x="4054128" y="2500536"/>
            <a:ext cx="856895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Je pot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řeba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jen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ěkolik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setkání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u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sluchového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tr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é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ra.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pr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o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b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h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á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v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domác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m prost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edí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pot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ebné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kupova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drahé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za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řízení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na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realiz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a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ci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ku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. </a:t>
            </a:r>
            <a:b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</a:b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Dostačující je 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smart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phon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s App BENAUDIRA Player, a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nebo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b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žný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CD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ř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ehrávač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a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některé z doporučených sluchátek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Trénin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k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p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ů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sobí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jemn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a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udrž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te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l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n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ě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.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Pozit</a:t>
            </a:r>
            <a:r>
              <a:rPr lang="cs-CZ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ivní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efekty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 </a:t>
            </a:r>
            <a:r>
              <a:rPr lang="cs-CZ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většinou přetrvávají několik let</a:t>
            </a:r>
            <a:r>
              <a:rPr lang="en-US" alt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Regular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A91BED-9416-4FFE-92D5-4D4C5BE638D4}"/>
              </a:ext>
            </a:extLst>
          </p:cNvPr>
          <p:cNvSpPr txBox="1"/>
          <p:nvPr/>
        </p:nvSpPr>
        <p:spPr>
          <a:xfrm>
            <a:off x="669752" y="7253064"/>
            <a:ext cx="12097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BENAUDIRA 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sluchový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trénin</a:t>
            </a:r>
            <a:r>
              <a:rPr lang="cs-CZ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k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je 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cenov</a:t>
            </a:r>
            <a:r>
              <a:rPr lang="cs-CZ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ě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dostupný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, </a:t>
            </a:r>
          </a:p>
          <a:p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						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jednoduchý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v</a:t>
            </a:r>
            <a:r>
              <a:rPr lang="cs-CZ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e svém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pr</a:t>
            </a:r>
            <a:r>
              <a:rPr lang="cs-CZ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o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vedení</a:t>
            </a:r>
            <a:r>
              <a:rPr lang="en-US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udrž</a:t>
            </a:r>
            <a:r>
              <a:rPr lang="cs-CZ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i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te</a:t>
            </a:r>
            <a:r>
              <a:rPr lang="cs-CZ" sz="2600" dirty="0">
                <a:solidFill>
                  <a:schemeClr val="tx1"/>
                </a:solidFill>
                <a:latin typeface="Auto1 Bold"/>
                <a:sym typeface="Auto1 Regular" charset="0"/>
              </a:rPr>
              <a:t>l</a:t>
            </a:r>
            <a:r>
              <a:rPr lang="en-US" sz="2600" dirty="0" err="1">
                <a:solidFill>
                  <a:schemeClr val="tx1"/>
                </a:solidFill>
                <a:latin typeface="Auto1 Bold"/>
                <a:sym typeface="Auto1 Regular" charset="0"/>
              </a:rPr>
              <a:t>ný</a:t>
            </a:r>
            <a:endParaRPr lang="de-DE" sz="2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>
            <a:extLst>
              <a:ext uri="{FF2B5EF4-FFF2-40B4-BE49-F238E27FC236}">
                <a16:creationId xmlns:a16="http://schemas.microsoft.com/office/drawing/2014/main" id="{6C2E7F9A-8111-4B60-9B99-D6170181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595"/>
          <a:stretch>
            <a:fillRect/>
          </a:stretch>
        </p:blipFill>
        <p:spPr bwMode="auto">
          <a:xfrm>
            <a:off x="2265363" y="635000"/>
            <a:ext cx="84724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Bild 3" descr="Logo.eps">
            <a:extLst>
              <a:ext uri="{FF2B5EF4-FFF2-40B4-BE49-F238E27FC236}">
                <a16:creationId xmlns:a16="http://schemas.microsoft.com/office/drawing/2014/main" id="{91494749-BF4E-4806-BAA0-C652FFF88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562600"/>
            <a:ext cx="9753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39D92-85D7-B99A-2110-16EC1734A540}"/>
              </a:ext>
            </a:extLst>
          </p:cNvPr>
          <p:cNvSpPr txBox="1"/>
          <p:nvPr/>
        </p:nvSpPr>
        <p:spPr>
          <a:xfrm>
            <a:off x="4414168" y="7397080"/>
            <a:ext cx="7560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K" sz="2800" dirty="0"/>
              <a:t>INDIVIDUÁLN</a:t>
            </a:r>
            <a:r>
              <a:rPr lang="cs-CZ" sz="2800" dirty="0" err="1"/>
              <a:t>Í</a:t>
            </a:r>
            <a:r>
              <a:rPr lang="cs-CZ" sz="2800" dirty="0"/>
              <a:t> </a:t>
            </a:r>
            <a:r>
              <a:rPr lang="en-SK" sz="2800" dirty="0"/>
              <a:t>SLUCHOVÝ TRÉNIN</a:t>
            </a:r>
            <a:r>
              <a:rPr lang="cs-CZ" sz="2800" dirty="0"/>
              <a:t>K</a:t>
            </a:r>
            <a:endParaRPr lang="en-SK" sz="28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BFD7CF12-C1E8-C39D-45D6-8A1A1126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9044A525-AF36-49C5-A918-33B8F712051F}"/>
              </a:ext>
            </a:extLst>
          </p:cNvPr>
          <p:cNvSpPr>
            <a:spLocks/>
          </p:cNvSpPr>
          <p:nvPr/>
        </p:nvSpPr>
        <p:spPr bwMode="auto">
          <a:xfrm>
            <a:off x="1075432" y="713408"/>
            <a:ext cx="67231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3200" b="1" dirty="0" err="1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Význam</a:t>
            </a:r>
            <a:r>
              <a:rPr lang="en-GB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A63724"/>
                </a:solidFill>
                <a:latin typeface="Calibri" panose="020F0502020204030204" pitchFamily="34" charset="0"/>
              </a:rPr>
              <a:t>správného</a:t>
            </a:r>
            <a:r>
              <a:rPr lang="en-GB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sluchového vnímání</a:t>
            </a:r>
            <a:endParaRPr lang="en-GB" sz="3200" b="1" dirty="0">
              <a:solidFill>
                <a:srgbClr val="A637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099CB8-AA23-443C-B782-5F61D5906D33}"/>
              </a:ext>
            </a:extLst>
          </p:cNvPr>
          <p:cNvSpPr>
            <a:spLocks/>
          </p:cNvSpPr>
          <p:nvPr/>
        </p:nvSpPr>
        <p:spPr bwMode="auto">
          <a:xfrm>
            <a:off x="947082" y="1622426"/>
            <a:ext cx="12042775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Sluchové vnímání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livňuje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vše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chny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každodenn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období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ř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naro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ním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děloze</a:t>
            </a:r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domác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prost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ř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rodin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mate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ř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školu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škol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vzd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láv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další s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dium</a:t>
            </a:r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povol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ání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zaměstnání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b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- 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krom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život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až po celkový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žit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k z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rovnováhu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br>
              <a:rPr lang="en-US" altLang="de-DE" sz="2700" dirty="0">
                <a:solidFill>
                  <a:srgbClr val="3C1A1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Bold" charset="0"/>
              </a:rPr>
            </a:br>
            <a:br>
              <a:rPr lang="en-US" altLang="de-DE" sz="2700" dirty="0">
                <a:solidFill>
                  <a:srgbClr val="3C1A1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</a:br>
            <a:endParaRPr lang="en-US" altLang="de-DE" sz="2700" dirty="0">
              <a:solidFill>
                <a:srgbClr val="3C1A1D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51E2A8D6-D382-45FD-8863-0A4C53E8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4196" b="40944"/>
          <a:stretch>
            <a:fillRect/>
          </a:stretch>
        </p:blipFill>
        <p:spPr bwMode="auto">
          <a:xfrm>
            <a:off x="4763" y="7348538"/>
            <a:ext cx="13138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BC0B11FD-3C9C-A7FE-A16D-552A8E51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1E97401A-3E6A-4EBF-B4D5-75FFEB3634F1}"/>
              </a:ext>
            </a:extLst>
          </p:cNvPr>
          <p:cNvSpPr>
            <a:spLocks/>
          </p:cNvSpPr>
          <p:nvPr/>
        </p:nvSpPr>
        <p:spPr bwMode="auto">
          <a:xfrm>
            <a:off x="1074926" y="713408"/>
            <a:ext cx="672361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r>
              <a:rPr lang="en-GB" sz="3200" b="1" dirty="0" err="1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Význam</a:t>
            </a:r>
            <a:r>
              <a:rPr lang="en-GB" sz="3200" b="1" dirty="0">
                <a:solidFill>
                  <a:srgbClr val="A637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A63724"/>
                </a:solidFill>
                <a:latin typeface="Calibri" panose="020F0502020204030204" pitchFamily="34" charset="0"/>
              </a:rPr>
              <a:t>správného sluchového vnímání</a:t>
            </a:r>
            <a:endParaRPr lang="en-GB" sz="3200" b="1" dirty="0">
              <a:solidFill>
                <a:srgbClr val="A637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C4B107-B278-4AB2-9E9D-39F589D59CAD}"/>
              </a:ext>
            </a:extLst>
          </p:cNvPr>
          <p:cNvSpPr>
            <a:spLocks/>
          </p:cNvSpPr>
          <p:nvPr/>
        </p:nvSpPr>
        <p:spPr bwMode="auto">
          <a:xfrm>
            <a:off x="178073" y="3148608"/>
            <a:ext cx="12826727" cy="14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endParaRPr lang="en-US" altLang="de-DE" sz="1600" dirty="0">
              <a:solidFill>
                <a:srgbClr val="3C1A1D"/>
              </a:solidFill>
              <a:latin typeface="Auto1 Bold" charset="0"/>
              <a:sym typeface="Auto1 Bold" charset="0"/>
            </a:endParaRPr>
          </a:p>
          <a:p>
            <a:pPr algn="ctr" eaLnBrk="1" hangingPunct="1"/>
            <a:r>
              <a:rPr lang="cs-CZ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C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 </a:t>
            </a:r>
            <a:r>
              <a:rPr lang="en-US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vše</a:t>
            </a:r>
            <a:r>
              <a:rPr lang="cs-CZ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chn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o </a:t>
            </a:r>
            <a:r>
              <a:rPr lang="en-US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musí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en-US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fungova</a:t>
            </a:r>
            <a:r>
              <a:rPr lang="cs-CZ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t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, aby b</a:t>
            </a:r>
            <a:r>
              <a:rPr lang="cs-CZ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y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lo </a:t>
            </a:r>
            <a:r>
              <a:rPr lang="en-US" altLang="de-DE" sz="2800" b="1" dirty="0" err="1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možné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správné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 </a:t>
            </a:r>
            <a:r>
              <a:rPr lang="cs-CZ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slyšení</a:t>
            </a:r>
            <a:r>
              <a:rPr lang="en-US" altLang="de-DE" sz="2800" b="1" dirty="0">
                <a:solidFill>
                  <a:srgbClr val="3C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uto1 Bold" charset="0"/>
              </a:rPr>
              <a:t>?</a:t>
            </a:r>
            <a:endParaRPr lang="en-US" altLang="de-DE" sz="1600" b="1" dirty="0">
              <a:solidFill>
                <a:srgbClr val="3C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uto1 Regular" charset="0"/>
            </a:endParaRP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86E9A7E0-4DDD-4342-8A20-0E21D050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4196" b="40944"/>
          <a:stretch>
            <a:fillRect/>
          </a:stretch>
        </p:blipFill>
        <p:spPr bwMode="auto">
          <a:xfrm>
            <a:off x="4763" y="7399338"/>
            <a:ext cx="13138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47CEFE83-05F5-E673-78F3-D548EC49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F4B827-650D-4869-B43D-6C0CAE9F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2" y="1792436"/>
            <a:ext cx="11965774" cy="80529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240962-E35C-4441-AF6C-E3F61E90EDF7}"/>
              </a:ext>
            </a:extLst>
          </p:cNvPr>
          <p:cNvSpPr txBox="1"/>
          <p:nvPr/>
        </p:nvSpPr>
        <p:spPr>
          <a:xfrm>
            <a:off x="1029792" y="83564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Anat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ucha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3176-77DE-87FA-8D98-82DA60E827AC}"/>
              </a:ext>
            </a:extLst>
          </p:cNvPr>
          <p:cNvSpPr txBox="1"/>
          <p:nvPr/>
        </p:nvSpPr>
        <p:spPr>
          <a:xfrm>
            <a:off x="2037904" y="1973253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K" sz="1600" b="1" u="sng" dirty="0">
                <a:solidFill>
                  <a:srgbClr val="0070C0"/>
                </a:solidFill>
              </a:rPr>
              <a:t>V</a:t>
            </a:r>
            <a:r>
              <a:rPr lang="cs-CZ" sz="1600" b="1" u="sng" dirty="0">
                <a:solidFill>
                  <a:srgbClr val="0070C0"/>
                </a:solidFill>
              </a:rPr>
              <a:t> </a:t>
            </a:r>
            <a:r>
              <a:rPr lang="cs-CZ" sz="1600" b="1" u="sng" dirty="0" err="1">
                <a:solidFill>
                  <a:srgbClr val="0070C0"/>
                </a:solidFill>
              </a:rPr>
              <a:t>nější</a:t>
            </a:r>
            <a:r>
              <a:rPr lang="en-SK" sz="1600" b="1" u="sng" dirty="0">
                <a:solidFill>
                  <a:srgbClr val="0070C0"/>
                </a:solidFill>
              </a:rPr>
              <a:t>ucho</a:t>
            </a: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U</a:t>
            </a:r>
            <a:r>
              <a:rPr lang="en-SK" sz="1600" b="1" dirty="0">
                <a:solidFill>
                  <a:srgbClr val="0070C0"/>
                </a:solidFill>
              </a:rPr>
              <a:t>šn</a:t>
            </a:r>
            <a:r>
              <a:rPr lang="cs-CZ" sz="1600" b="1" dirty="0" err="1">
                <a:solidFill>
                  <a:srgbClr val="0070C0"/>
                </a:solidFill>
              </a:rPr>
              <a:t>í</a:t>
            </a:r>
            <a:r>
              <a:rPr lang="cs-CZ" sz="1600" b="1" dirty="0">
                <a:solidFill>
                  <a:srgbClr val="0070C0"/>
                </a:solidFill>
              </a:rPr>
              <a:t> boltec</a:t>
            </a:r>
            <a:endParaRPr lang="en-SK" sz="1600" b="1" dirty="0">
              <a:solidFill>
                <a:srgbClr val="0070C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    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      </a:t>
            </a:r>
            <a:r>
              <a:rPr lang="cs-CZ" sz="1600" b="1" dirty="0">
                <a:solidFill>
                  <a:srgbClr val="0070C0"/>
                </a:solidFill>
              </a:rPr>
              <a:t>Z</a:t>
            </a:r>
            <a:r>
              <a:rPr lang="en-SK" sz="1600" b="1" dirty="0">
                <a:solidFill>
                  <a:srgbClr val="0070C0"/>
                </a:solidFill>
              </a:rPr>
              <a:t>vukovo</a:t>
            </a:r>
            <a:endParaRPr lang="x-none" sz="1600" b="1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AD983-F1CE-94F1-5511-C09D10A9E4AD}"/>
              </a:ext>
            </a:extLst>
          </p:cNvPr>
          <p:cNvSpPr txBox="1"/>
          <p:nvPr/>
        </p:nvSpPr>
        <p:spPr>
          <a:xfrm>
            <a:off x="5248483" y="1924472"/>
            <a:ext cx="280831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K" sz="1600" b="1" u="sng" dirty="0">
                <a:solidFill>
                  <a:srgbClr val="0070C0"/>
                </a:solidFill>
              </a:rPr>
              <a:t>St</a:t>
            </a:r>
            <a:r>
              <a:rPr lang="cs-CZ" sz="1600" b="1" u="sng" dirty="0" err="1">
                <a:solidFill>
                  <a:srgbClr val="0070C0"/>
                </a:solidFill>
              </a:rPr>
              <a:t>ř</a:t>
            </a:r>
            <a:r>
              <a:rPr lang="en-SK" sz="1600" b="1" u="sng" dirty="0">
                <a:solidFill>
                  <a:srgbClr val="0070C0"/>
                </a:solidFill>
              </a:rPr>
              <a:t>edn</a:t>
            </a:r>
            <a:r>
              <a:rPr lang="cs-CZ" sz="1600" b="1" u="sng" dirty="0" err="1">
                <a:solidFill>
                  <a:srgbClr val="0070C0"/>
                </a:solidFill>
              </a:rPr>
              <a:t>í</a:t>
            </a:r>
            <a:r>
              <a:rPr lang="en-SK" sz="1600" b="1" u="sng" dirty="0">
                <a:solidFill>
                  <a:srgbClr val="0070C0"/>
                </a:solidFill>
              </a:rPr>
              <a:t> ucho</a:t>
            </a: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   bub</a:t>
            </a:r>
            <a:r>
              <a:rPr lang="cs-CZ" sz="1600" b="1" dirty="0" err="1">
                <a:solidFill>
                  <a:srgbClr val="0070C0"/>
                </a:solidFill>
              </a:rPr>
              <a:t>í</a:t>
            </a:r>
            <a:r>
              <a:rPr lang="en-GB" sz="1600" b="1" dirty="0" err="1">
                <a:solidFill>
                  <a:srgbClr val="0070C0"/>
                </a:solidFill>
              </a:rPr>
              <a:t>nková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dutina</a:t>
            </a:r>
            <a:endParaRPr lang="en-GB" sz="1600" b="1" dirty="0">
              <a:solidFill>
                <a:srgbClr val="0070C0"/>
              </a:solidFill>
            </a:endParaRPr>
          </a:p>
          <a:p>
            <a:endParaRPr lang="en-SK" sz="1600" b="1" dirty="0">
              <a:solidFill>
                <a:srgbClr val="0070C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      </a:t>
            </a:r>
            <a:r>
              <a:rPr lang="sk-SK" sz="1600" b="1" dirty="0" err="1">
                <a:solidFill>
                  <a:srgbClr val="0070C0"/>
                </a:solidFill>
              </a:rPr>
              <a:t>bubínek</a:t>
            </a:r>
            <a:endParaRPr lang="sk-SK" sz="1600" b="1" dirty="0">
              <a:solidFill>
                <a:srgbClr val="0070C0"/>
              </a:solidFill>
            </a:endParaRPr>
          </a:p>
          <a:p>
            <a:r>
              <a:rPr lang="sk-SK" sz="1600" b="1" dirty="0">
                <a:solidFill>
                  <a:srgbClr val="0070C0"/>
                </a:solidFill>
              </a:rPr>
              <a:t>           </a:t>
            </a:r>
            <a:r>
              <a:rPr lang="sk-SK" sz="1600" b="1" dirty="0" err="1">
                <a:solidFill>
                  <a:srgbClr val="0070C0"/>
                </a:solidFill>
              </a:rPr>
              <a:t>kladívko</a:t>
            </a:r>
            <a:endParaRPr lang="sk-SK" sz="1600" b="1" dirty="0">
              <a:solidFill>
                <a:srgbClr val="0070C0"/>
              </a:solidFill>
            </a:endParaRPr>
          </a:p>
          <a:p>
            <a:r>
              <a:rPr lang="sk-SK" sz="1600" b="1" dirty="0">
                <a:solidFill>
                  <a:srgbClr val="0070C0"/>
                </a:solidFill>
              </a:rPr>
              <a:t>               </a:t>
            </a:r>
            <a:r>
              <a:rPr lang="sk-SK" sz="1600" b="1" dirty="0" err="1">
                <a:solidFill>
                  <a:srgbClr val="0070C0"/>
                </a:solidFill>
              </a:rPr>
              <a:t>kovadlinka</a:t>
            </a:r>
            <a:endParaRPr lang="sk-SK" sz="1600" b="1" dirty="0">
              <a:solidFill>
                <a:srgbClr val="0070C0"/>
              </a:solidFill>
            </a:endParaRPr>
          </a:p>
          <a:p>
            <a:r>
              <a:rPr lang="sk-SK" sz="1600" b="1" dirty="0">
                <a:solidFill>
                  <a:srgbClr val="0070C0"/>
                </a:solidFill>
              </a:rPr>
              <a:t>                  </a:t>
            </a:r>
            <a:r>
              <a:rPr lang="sk-SK" sz="1600" b="1" dirty="0" err="1">
                <a:solidFill>
                  <a:srgbClr val="0070C0"/>
                </a:solidFill>
              </a:rPr>
              <a:t>třminek</a:t>
            </a:r>
            <a:endParaRPr lang="en-SK" sz="16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0E56A-A807-5AA8-FF26-A1AF37A618D7}"/>
              </a:ext>
            </a:extLst>
          </p:cNvPr>
          <p:cNvSpPr txBox="1"/>
          <p:nvPr/>
        </p:nvSpPr>
        <p:spPr>
          <a:xfrm>
            <a:off x="8279067" y="1973253"/>
            <a:ext cx="266429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0070C0"/>
                </a:solidFill>
              </a:rPr>
              <a:t>V</a:t>
            </a:r>
            <a:r>
              <a:rPr lang="en-SK" sz="1600" b="1" u="sng" dirty="0">
                <a:solidFill>
                  <a:srgbClr val="0070C0"/>
                </a:solidFill>
              </a:rPr>
              <a:t>n</a:t>
            </a:r>
            <a:r>
              <a:rPr lang="cs-CZ" sz="1600" b="1" u="sng" dirty="0">
                <a:solidFill>
                  <a:srgbClr val="0070C0"/>
                </a:solidFill>
              </a:rPr>
              <a:t>i</a:t>
            </a:r>
            <a:r>
              <a:rPr lang="en-SK" sz="1600" b="1" u="sng" dirty="0">
                <a:solidFill>
                  <a:srgbClr val="0070C0"/>
                </a:solidFill>
              </a:rPr>
              <a:t>t</a:t>
            </a:r>
            <a:r>
              <a:rPr lang="cs-CZ" sz="1600" b="1" u="sng" dirty="0" err="1">
                <a:solidFill>
                  <a:srgbClr val="0070C0"/>
                </a:solidFill>
              </a:rPr>
              <a:t>řní</a:t>
            </a:r>
            <a:r>
              <a:rPr lang="en-SK" sz="1600" b="1" u="sng" dirty="0">
                <a:solidFill>
                  <a:srgbClr val="0070C0"/>
                </a:solidFill>
              </a:rPr>
              <a:t> ucho</a:t>
            </a: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endParaRPr lang="en-SK" sz="1600" b="1" u="sng" dirty="0">
              <a:solidFill>
                <a:srgbClr val="0070C0"/>
              </a:solidFill>
            </a:endParaRPr>
          </a:p>
          <a:p>
            <a:r>
              <a:rPr lang="cs-CZ" sz="1600" b="1" dirty="0">
                <a:solidFill>
                  <a:srgbClr val="0070C0"/>
                </a:solidFill>
              </a:rPr>
              <a:t>Vestibulum - </a:t>
            </a:r>
            <a:r>
              <a:rPr lang="en-GB" sz="1600" b="1" dirty="0" err="1">
                <a:solidFill>
                  <a:srgbClr val="0070C0"/>
                </a:solidFill>
              </a:rPr>
              <a:t>rovnovážn</a:t>
            </a:r>
            <a:r>
              <a:rPr lang="cs-CZ" sz="1600" b="1" dirty="0" err="1">
                <a:solidFill>
                  <a:srgbClr val="0070C0"/>
                </a:solidFill>
              </a:rPr>
              <a:t>ý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b="1" dirty="0" err="1">
                <a:solidFill>
                  <a:srgbClr val="0070C0"/>
                </a:solidFill>
              </a:rPr>
              <a:t>orgán</a:t>
            </a:r>
            <a:endParaRPr lang="en-SK" sz="1600" b="1" dirty="0">
              <a:solidFill>
                <a:srgbClr val="0070C0"/>
              </a:solidFill>
            </a:endParaRPr>
          </a:p>
          <a:p>
            <a:r>
              <a:rPr lang="sk-SK" sz="1600" b="1" dirty="0">
                <a:solidFill>
                  <a:srgbClr val="0070C0"/>
                </a:solidFill>
              </a:rPr>
              <a:t>     </a:t>
            </a:r>
            <a:r>
              <a:rPr lang="sk-SK" sz="1600" b="1" dirty="0" err="1">
                <a:solidFill>
                  <a:srgbClr val="0070C0"/>
                </a:solidFill>
              </a:rPr>
              <a:t>Kochlea</a:t>
            </a:r>
            <a:r>
              <a:rPr lang="sk-SK" sz="1600" b="1" dirty="0">
                <a:solidFill>
                  <a:srgbClr val="0070C0"/>
                </a:solidFill>
              </a:rPr>
              <a:t> - </a:t>
            </a:r>
            <a:r>
              <a:rPr lang="sk-SK" sz="1600" b="1" dirty="0" err="1">
                <a:solidFill>
                  <a:srgbClr val="0070C0"/>
                </a:solidFill>
              </a:rPr>
              <a:t>hlemýžď</a:t>
            </a:r>
            <a:endParaRPr lang="sk-SK" sz="1600" b="1" dirty="0">
              <a:solidFill>
                <a:srgbClr val="0070C0"/>
              </a:solidFill>
            </a:endParaRPr>
          </a:p>
          <a:p>
            <a:r>
              <a:rPr lang="sk-SK" sz="1600" b="1" dirty="0">
                <a:solidFill>
                  <a:srgbClr val="0070C0"/>
                </a:solidFill>
              </a:rPr>
              <a:t>        sluchový nerv</a:t>
            </a:r>
            <a:endParaRPr lang="en-SK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8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ol&#10;&#10;Description automatically generated">
            <a:extLst>
              <a:ext uri="{FF2B5EF4-FFF2-40B4-BE49-F238E27FC236}">
                <a16:creationId xmlns:a16="http://schemas.microsoft.com/office/drawing/2014/main" id="{EF4FE334-9E1B-4506-C075-554A72C3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-19744"/>
            <a:ext cx="11543212" cy="1672187"/>
          </a:xfrm>
          <a:prstGeom prst="rect">
            <a:avLst/>
          </a:prstGeom>
        </p:spPr>
      </p:pic>
      <p:sp>
        <p:nvSpPr>
          <p:cNvPr id="21506" name="Rectangle 1">
            <a:extLst>
              <a:ext uri="{FF2B5EF4-FFF2-40B4-BE49-F238E27FC236}">
                <a16:creationId xmlns:a16="http://schemas.microsoft.com/office/drawing/2014/main" id="{DDC1E927-EDDD-4820-B97B-29377B138AC4}"/>
              </a:ext>
            </a:extLst>
          </p:cNvPr>
          <p:cNvSpPr>
            <a:spLocks/>
          </p:cNvSpPr>
          <p:nvPr/>
        </p:nvSpPr>
        <p:spPr bwMode="auto">
          <a:xfrm>
            <a:off x="-335012" y="171500"/>
            <a:ext cx="748548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1pPr>
            <a:lvl2pPr marL="742950" indent="-28575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2pPr>
            <a:lvl3pPr marL="11430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3pPr>
            <a:lvl4pPr marL="16002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4pPr>
            <a:lvl5pPr marL="2057400" indent="-228600">
              <a:spcBef>
                <a:spcPts val="4800"/>
              </a:spcBef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5pPr>
            <a:lvl6pPr marL="25146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6pPr>
            <a:lvl7pPr marL="29718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7pPr>
            <a:lvl8pPr marL="34290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8pPr>
            <a:lvl9pPr marL="3886200" indent="-22860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Helvetica Neue" charset="0"/>
                <a:ea typeface="ヒラギノ角ゴ ProN W3" charset="-128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Anat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o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mi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e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Kochlei</a:t>
            </a:r>
            <a:r>
              <a:rPr lang="en-US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 - </a:t>
            </a:r>
            <a:r>
              <a:rPr lang="cs-CZ" alt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uto1 Regular" charset="0"/>
              </a:rPr>
              <a:t>hlemýžď</a:t>
            </a:r>
            <a:endParaRPr lang="en-US" alt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uto1 Regular" charset="0"/>
            </a:endParaRPr>
          </a:p>
        </p:txBody>
      </p:sp>
      <p:pic>
        <p:nvPicPr>
          <p:cNvPr id="10" name="Bildschirmfoto 2010-02-24 um 16.42.38.png" descr="/Users/holger/Desktop/Bildschirmfoto 2010-02-24 um 16.42.38.png">
            <a:extLst>
              <a:ext uri="{FF2B5EF4-FFF2-40B4-BE49-F238E27FC236}">
                <a16:creationId xmlns:a16="http://schemas.microsoft.com/office/drawing/2014/main" id="{44020788-E23F-46FA-B57A-E0CC9F359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2500536"/>
            <a:ext cx="114792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68DEE-5D32-FD8C-6A5D-73DE2792F567}"/>
              </a:ext>
            </a:extLst>
          </p:cNvPr>
          <p:cNvSpPr txBox="1"/>
          <p:nvPr/>
        </p:nvSpPr>
        <p:spPr>
          <a:xfrm>
            <a:off x="5566296" y="403419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</a:t>
            </a:r>
            <a:r>
              <a:rPr lang="en-SK" sz="1600" dirty="0"/>
              <a:t>ízk</a:t>
            </a:r>
            <a:r>
              <a:rPr lang="cs-CZ" sz="1600" dirty="0" err="1"/>
              <a:t>é</a:t>
            </a:r>
            <a:r>
              <a:rPr lang="en-SK" sz="1600" dirty="0"/>
              <a:t> frekvenc</a:t>
            </a:r>
            <a:r>
              <a:rPr lang="cs-CZ" sz="1600" dirty="0"/>
              <a:t>e</a:t>
            </a:r>
            <a:endParaRPr lang="en-SK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FC177-AF2D-BA21-7851-A18A6BE42772}"/>
              </a:ext>
            </a:extLst>
          </p:cNvPr>
          <p:cNvSpPr txBox="1"/>
          <p:nvPr/>
        </p:nvSpPr>
        <p:spPr>
          <a:xfrm>
            <a:off x="1101800" y="43727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vysoké</a:t>
            </a:r>
            <a:r>
              <a:rPr lang="en-SK" sz="1600" dirty="0"/>
              <a:t> frekvenc</a:t>
            </a:r>
            <a:r>
              <a:rPr lang="cs-CZ" sz="1600" dirty="0"/>
              <a:t>e</a:t>
            </a:r>
            <a:endParaRPr lang="en-SK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CDD62-3863-FAE9-F7BE-7B4FFB2F32F5}"/>
              </a:ext>
            </a:extLst>
          </p:cNvPr>
          <p:cNvSpPr txBox="1"/>
          <p:nvPr/>
        </p:nvSpPr>
        <p:spPr>
          <a:xfrm>
            <a:off x="10628974" y="67490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st</a:t>
            </a:r>
            <a:r>
              <a:rPr lang="cs-CZ" sz="1600" dirty="0" err="1"/>
              <a:t>ř</a:t>
            </a:r>
            <a:r>
              <a:rPr lang="en-GB" sz="1600" dirty="0" err="1"/>
              <a:t>edn</a:t>
            </a:r>
            <a:r>
              <a:rPr lang="cs-CZ" sz="1600" dirty="0" err="1"/>
              <a:t>í</a:t>
            </a:r>
            <a:r>
              <a:rPr lang="en-SK" sz="1600" dirty="0"/>
              <a:t> frekvence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FC9022-AF4E-0CFA-F7FC-B0F9464D1CF2}"/>
              </a:ext>
            </a:extLst>
          </p:cNvPr>
          <p:cNvCxnSpPr/>
          <p:nvPr/>
        </p:nvCxnSpPr>
        <p:spPr bwMode="auto">
          <a:xfrm flipH="1">
            <a:off x="9958784" y="7325072"/>
            <a:ext cx="1440160" cy="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B0DDF-FFAE-2337-3EAD-0E8731DC8BE5}"/>
              </a:ext>
            </a:extLst>
          </p:cNvPr>
          <p:cNvCxnSpPr/>
          <p:nvPr/>
        </p:nvCxnSpPr>
        <p:spPr bwMode="auto">
          <a:xfrm>
            <a:off x="6121326" y="4372745"/>
            <a:ext cx="1296144" cy="2016224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A4AE7-5226-6A70-19B2-ACE43C7E111A}"/>
              </a:ext>
            </a:extLst>
          </p:cNvPr>
          <p:cNvCxnSpPr/>
          <p:nvPr/>
        </p:nvCxnSpPr>
        <p:spPr bwMode="auto">
          <a:xfrm>
            <a:off x="1317824" y="4876800"/>
            <a:ext cx="2016224" cy="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ol&#10;&#10;Description automatically generated">
            <a:extLst>
              <a:ext uri="{FF2B5EF4-FFF2-40B4-BE49-F238E27FC236}">
                <a16:creationId xmlns:a16="http://schemas.microsoft.com/office/drawing/2014/main" id="{08A112A5-D41F-03E5-1022-4D09FBC5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52264"/>
            <a:ext cx="11543212" cy="167218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47B8BD-99D7-4746-AA0B-95C7B8788452}"/>
              </a:ext>
            </a:extLst>
          </p:cNvPr>
          <p:cNvSpPr txBox="1"/>
          <p:nvPr/>
        </p:nvSpPr>
        <p:spPr>
          <a:xfrm>
            <a:off x="1029792" y="343198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Výv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oj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sluchu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 </a:t>
            </a:r>
          </a:p>
          <a:p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centráln</a:t>
            </a:r>
            <a:r>
              <a:rPr lang="cs-CZ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ího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sluchového</a:t>
            </a:r>
            <a:r>
              <a:rPr lang="de-DE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8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zpracování</a:t>
            </a:r>
            <a:endParaRPr lang="de-DE" sz="3200" b="1" dirty="0">
              <a:solidFill>
                <a:srgbClr val="8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A32F0F36-2AE1-461A-C09D-9C4DE1D0B803}"/>
              </a:ext>
            </a:extLst>
          </p:cNvPr>
          <p:cNvSpPr txBox="1"/>
          <p:nvPr/>
        </p:nvSpPr>
        <p:spPr>
          <a:xfrm>
            <a:off x="597744" y="1996480"/>
            <a:ext cx="12098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5-20 t</a:t>
            </a:r>
            <a:r>
              <a:rPr lang="cs-CZ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ýden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: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V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ýv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oj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vnitřního ucha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vestibulárn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ouků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hlemýždě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  <a:p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16.000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vláskových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sluchov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ého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nerv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</a:p>
          <a:p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týden 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: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slyšet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ěsí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Reakc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citlivos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plodu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zvuky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vnějšího prostředí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třetina těhotenství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  </a:t>
            </a:r>
            <a:r>
              <a:rPr lang="cs-CZ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lepšuje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Novor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ec:</a:t>
            </a: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Kojenec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</a:t>
            </a:r>
            <a:r>
              <a:rPr lang="de-DE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de-DE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</a:t>
            </a: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29731E04-0D59-5824-30DD-38FE75743F0F}"/>
              </a:ext>
            </a:extLst>
          </p:cNvPr>
          <p:cNvSpPr txBox="1"/>
          <p:nvPr/>
        </p:nvSpPr>
        <p:spPr>
          <a:xfrm>
            <a:off x="3470523" y="4098280"/>
            <a:ext cx="6563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oslabená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citlivos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zvuky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hranic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sluchu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na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až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lokalizova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zvuku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6DFAD5B8-DE21-827F-9690-21F912D72F05}"/>
              </a:ext>
            </a:extLst>
          </p:cNvPr>
          <p:cNvSpPr txBox="1"/>
          <p:nvPr/>
        </p:nvSpPr>
        <p:spPr>
          <a:xfrm>
            <a:off x="3470522" y="5762253"/>
            <a:ext cx="8432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ěsíců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tóny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épe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slyšitelné než nízké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výrazn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lepš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je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zvuku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9">
            <a:extLst>
              <a:ext uri="{FF2B5EF4-FFF2-40B4-BE49-F238E27FC236}">
                <a16:creationId xmlns:a16="http://schemas.microsoft.com/office/drawing/2014/main" id="{82586F71-1579-EDD6-0F56-A267C1E69629}"/>
              </a:ext>
            </a:extLst>
          </p:cNvPr>
          <p:cNvSpPr txBox="1"/>
          <p:nvPr/>
        </p:nvSpPr>
        <p:spPr>
          <a:xfrm>
            <a:off x="3470523" y="6888956"/>
            <a:ext cx="8432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některé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signály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hlučn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prostředí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ivní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syntézy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selekt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ivní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pozornosti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auditívn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ěť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sekvenco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vání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dosahuj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jvyšší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</a:t>
            </a:r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832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2 Stück, Querformat Kopie 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2 Stück, Querformat Kopie 3">
      <a:majorFont>
        <a:latin typeface="Helvetica Neue Light"/>
        <a:ea typeface="ヒラギノ角ゴ ProN W3"/>
        <a:cs typeface="ヒラギノ角ゴ ProN W3"/>
      </a:majorFont>
      <a:minorFont>
        <a:latin typeface="Auto1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Foto - 2 Stück, Querformat Kopi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17393</TotalTime>
  <Pages>0</Pages>
  <Words>4984</Words>
  <Characters>0</Characters>
  <Application>Microsoft Macintosh PowerPoint</Application>
  <PresentationFormat>Custom</PresentationFormat>
  <Lines>0</Lines>
  <Paragraphs>426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Auto1 Bold</vt:lpstr>
      <vt:lpstr>Auto1 Regular</vt:lpstr>
      <vt:lpstr>Calibri</vt:lpstr>
      <vt:lpstr>Copperplate Gothic Bold</vt:lpstr>
      <vt:lpstr>Helvetica</vt:lpstr>
      <vt:lpstr>Helvetica Neue</vt:lpstr>
      <vt:lpstr>Helvetica Neue Light</vt:lpstr>
      <vt:lpstr>inherit</vt:lpstr>
      <vt:lpstr>Symbol</vt:lpstr>
      <vt:lpstr>Tahoma</vt:lpstr>
      <vt:lpstr>Foto - Horizontal</vt:lpstr>
      <vt:lpstr>Leer</vt:lpstr>
      <vt:lpstr>Foto - 2 Stück, Querformat Kopie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Testování sluchu</vt:lpstr>
      <vt:lpstr>Testování sluchu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Terapie</vt:lpstr>
      <vt:lpstr>PowerPoint Presentation</vt:lpstr>
      <vt:lpstr>PowerPoint Presentation</vt:lpstr>
      <vt:lpstr>PowerPoint Presentation</vt:lpstr>
      <vt:lpstr>PowerPoint Presentation</vt:lpstr>
      <vt:lpstr>Lena, 7 let </vt:lpstr>
      <vt:lpstr> Lena, 7 let: výsledek po 1. fázi poslouchání</vt:lpstr>
      <vt:lpstr> Lena, 7 let: výsledek po 2. fázi poslouchání</vt:lpstr>
      <vt:lpstr> Lena, 7 let: výsledek po 3. fázi poslouchání</vt:lpstr>
      <vt:lpstr>Nejdůležitější příznaky, při kterých může BENAUDIRA pomoci: </vt:lpstr>
      <vt:lpstr>Nejdůležitější příznaky, při kterých může BENAUDIRA pomoci: </vt:lpstr>
      <vt:lpstr>Výhody BENAUDIRA sluchového tréninku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Inge Hiller</dc:creator>
  <cp:lastModifiedBy>Rastislav Endrych</cp:lastModifiedBy>
  <cp:revision>192</cp:revision>
  <dcterms:created xsi:type="dcterms:W3CDTF">2011-04-12T06:45:39Z</dcterms:created>
  <dcterms:modified xsi:type="dcterms:W3CDTF">2022-10-09T13:54:11Z</dcterms:modified>
</cp:coreProperties>
</file>